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comments/modernComment_108_8D1D3E65.xml" ContentType="application/vnd.ms-powerpoint.comments+xml"/>
  <Override PartName="/ppt/notesSlides/notesSlide9.xml" ContentType="application/vnd.openxmlformats-officedocument.presentationml.notesSlide+xml"/>
  <Override PartName="/ppt/comments/modernComment_109_4FB404A9.xml" ContentType="application/vnd.ms-powerpoint.comments+xml"/>
  <Override PartName="/ppt/notesSlides/notesSlide10.xml" ContentType="application/vnd.openxmlformats-officedocument.presentationml.notesSlide+xml"/>
  <Override PartName="/ppt/comments/modernComment_10A_6E371393.xml" ContentType="application/vnd.ms-powerpoint.comments+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58" r:id="rId3"/>
    <p:sldId id="2076137588" r:id="rId4"/>
    <p:sldId id="259" r:id="rId5"/>
    <p:sldId id="260" r:id="rId6"/>
    <p:sldId id="2076137590" r:id="rId7"/>
    <p:sldId id="2076137592" r:id="rId8"/>
    <p:sldId id="2076137591" r:id="rId9"/>
    <p:sldId id="2076137593" r:id="rId10"/>
    <p:sldId id="2076137594" r:id="rId11"/>
    <p:sldId id="2076137595" r:id="rId12"/>
    <p:sldId id="2076137596" r:id="rId13"/>
    <p:sldId id="2076137606" r:id="rId14"/>
    <p:sldId id="257" r:id="rId15"/>
    <p:sldId id="263" r:id="rId16"/>
    <p:sldId id="264" r:id="rId17"/>
    <p:sldId id="265" r:id="rId18"/>
    <p:sldId id="266" r:id="rId19"/>
    <p:sldId id="267" r:id="rId20"/>
    <p:sldId id="2076137605" r:id="rId21"/>
    <p:sldId id="268" r:id="rId22"/>
    <p:sldId id="269" r:id="rId23"/>
    <p:sldId id="270" r:id="rId24"/>
    <p:sldId id="271" r:id="rId25"/>
    <p:sldId id="272" r:id="rId26"/>
    <p:sldId id="2076137610" r:id="rId27"/>
    <p:sldId id="2076137600" r:id="rId28"/>
    <p:sldId id="2076137609" r:id="rId29"/>
    <p:sldId id="2076137601" r:id="rId30"/>
    <p:sldId id="2076137602" r:id="rId31"/>
    <p:sldId id="2076137603" r:id="rId32"/>
    <p:sldId id="2076137604" r:id="rId33"/>
    <p:sldId id="2076137607" r:id="rId34"/>
    <p:sldId id="2076137598" r:id="rId35"/>
    <p:sldId id="2076137608" r:id="rId36"/>
    <p:sldId id="18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E1F1BB6-153B-4991-AFDA-ED18AEE517ED}">
          <p14:sldIdLst>
            <p14:sldId id="256"/>
            <p14:sldId id="258"/>
            <p14:sldId id="2076137588"/>
            <p14:sldId id="259"/>
            <p14:sldId id="260"/>
            <p14:sldId id="2076137590"/>
            <p14:sldId id="2076137592"/>
            <p14:sldId id="2076137591"/>
            <p14:sldId id="2076137593"/>
            <p14:sldId id="2076137594"/>
            <p14:sldId id="2076137595"/>
            <p14:sldId id="2076137596"/>
            <p14:sldId id="2076137606"/>
          </p14:sldIdLst>
        </p14:section>
        <p14:section name="Satoshi" id="{D910CEA8-A425-462B-A235-E556DA7CF74B}">
          <p14:sldIdLst>
            <p14:sldId id="257"/>
            <p14:sldId id="263"/>
            <p14:sldId id="264"/>
            <p14:sldId id="265"/>
            <p14:sldId id="266"/>
            <p14:sldId id="267"/>
            <p14:sldId id="2076137605"/>
            <p14:sldId id="268"/>
            <p14:sldId id="269"/>
            <p14:sldId id="270"/>
            <p14:sldId id="271"/>
            <p14:sldId id="272"/>
            <p14:sldId id="2076137610"/>
          </p14:sldIdLst>
        </p14:section>
        <p14:section name="Andrea" id="{E4946F50-5398-4A62-B28A-CEAEABB61B34}">
          <p14:sldIdLst>
            <p14:sldId id="2076137600"/>
            <p14:sldId id="2076137609"/>
            <p14:sldId id="2076137601"/>
            <p14:sldId id="2076137602"/>
            <p14:sldId id="2076137603"/>
            <p14:sldId id="2076137604"/>
            <p14:sldId id="2076137607"/>
          </p14:sldIdLst>
        </p14:section>
        <p14:section name="Backup" id="{75B523BE-E0D0-4134-B8B3-8737989072FB}">
          <p14:sldIdLst>
            <p14:sldId id="2076137598"/>
            <p14:sldId id="2076137608"/>
            <p14:sldId id="18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A67C46-F772-FE8F-0F53-6D275F936A5D}" name="Satoshi Tanda" initials="ST" userId="cdb3a1507d2734c0" providerId="Windows Live"/>
  <p188:author id="{D4649575-FFAD-4667-D78D-463432CF8B94}" name="AaLl86 -" initials="A-" userId="fb31b25e8fd78870" providerId="Windows Live"/>
  <p188:author id="{9B31E9E1-051A-BBF5-682A-0AB578427801}" name="Andrea Allievi" initials="AA" userId="S::andreaa@microsoft.com::e8d5e68d-8fd3-4bab-b0f3-9c0e10a383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0000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4ECBF2-96C5-46A2-A65E-BD3284604CC7}" v="22" dt="2024-06-29T15:22:45.643"/>
    <p1510:client id="{F42D305B-EAF9-4252-BF5C-403627E5AE74}" v="1" dt="2024-06-29T16:00:05.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88" autoAdjust="0"/>
  </p:normalViewPr>
  <p:slideViewPr>
    <p:cSldViewPr snapToGrid="0">
      <p:cViewPr varScale="1">
        <p:scale>
          <a:sx n="80" d="100"/>
          <a:sy n="80" d="100"/>
        </p:scale>
        <p:origin x="76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omments/modernComment_108_8D1D3E65.xml><?xml version="1.0" encoding="utf-8"?>
<p188:cmLst xmlns:a="http://schemas.openxmlformats.org/drawingml/2006/main" xmlns:r="http://schemas.openxmlformats.org/officeDocument/2006/relationships" xmlns:p188="http://schemas.microsoft.com/office/powerpoint/2018/8/main">
  <p188:cm id="{8716EEB4-5F29-472A-B85F-0C275EE60910}" authorId="{D4649575-FFAD-4667-D78D-463432CF8B94}" created="2024-06-25T04:19:49.122">
    <ac:txMkLst xmlns:ac="http://schemas.microsoft.com/office/drawing/2013/main/command">
      <pc:docMk xmlns:pc="http://schemas.microsoft.com/office/powerpoint/2013/main/command"/>
      <pc:sldMk xmlns:pc="http://schemas.microsoft.com/office/powerpoint/2013/main/command" cId="2367503973" sldId="264"/>
      <ac:spMk id="3" creationId="{17CA0219-A1B0-715C-8CFE-32F95F97F6D8}"/>
      <ac:txMk cp="53" len="48">
        <ac:context len="290" hash="598432820"/>
      </ac:txMk>
    </ac:txMkLst>
    <p188:pos x="8104094" y="588122"/>
    <p188:replyLst>
      <p188:reply id="{24A99634-E39E-48E7-A83D-1F966F62E8F7}" authorId="{71A67C46-F772-FE8F-0F53-6D275F936A5D}" created="2024-06-25T14:57:58.880">
        <p188:txBody>
          <a:bodyPr/>
          <a:lstStyle/>
          <a:p>
            <a:r>
              <a:rPr lang="en-US"/>
              <a:t>Same thing as cioptions (data remapping). It works, and it may be detected by *Guard. It may not be if you remap 3rd party driver code.</a:t>
            </a:r>
          </a:p>
        </p188:txBody>
      </p188:reply>
    </p188:replyLst>
    <p188:txBody>
      <a:bodyPr/>
      <a:lstStyle/>
      <a:p>
        <a:r>
          <a:rPr lang="en-US"/>
          <a:t>This will not work, because it will make Patchguard and Hyperguard super-angry. We should say this.
(note that I am referring to HVCI systems. Systems with HVCI off do *NOT* detect this attack on the code.)</a:t>
        </a:r>
      </a:p>
    </p188:txBody>
  </p188:cm>
</p188:cmLst>
</file>

<file path=ppt/comments/modernComment_109_4FB404A9.xml><?xml version="1.0" encoding="utf-8"?>
<p188:cmLst xmlns:a="http://schemas.openxmlformats.org/drawingml/2006/main" xmlns:r="http://schemas.openxmlformats.org/officeDocument/2006/relationships" xmlns:p188="http://schemas.microsoft.com/office/powerpoint/2018/8/main">
  <p188:cm id="{D02673FF-71ED-4BD9-8E20-8A260250442D}" authorId="{D4649575-FFAD-4667-D78D-463432CF8B94}" created="2024-06-25T04:18:26.593">
    <ac:txMkLst xmlns:ac="http://schemas.microsoft.com/office/drawing/2013/main/command">
      <pc:docMk xmlns:pc="http://schemas.microsoft.com/office/powerpoint/2013/main/command"/>
      <pc:sldMk xmlns:pc="http://schemas.microsoft.com/office/powerpoint/2013/main/command" cId="1337197737" sldId="265"/>
      <ac:graphicFrameMk id="6" creationId="{7A547831-1C3B-7DC1-B48B-4106981408BE}"/>
      <ac:tblMk/>
      <ac:tcMk rowId="3686911608" colId="2603727917"/>
      <ac:txMk cp="0" len="35">
        <ac:context len="36" hash="4227765334"/>
      </ac:txMk>
    </ac:txMkLst>
    <p188:pos x="10277806" y="1206179"/>
    <p188:replyLst>
      <p188:reply id="{C55DBB21-34D0-4484-A76F-67B9C024F734}" authorId="{71A67C46-F772-FE8F-0F53-6D275F936A5D}" created="2024-06-25T14:52:39.351">
        <p188:txBody>
          <a:bodyPr/>
          <a:lstStyle/>
          <a:p>
            <a:r>
              <a:rPr lang="en-US"/>
              <a:t>I am going to drop this slide for time. My part would take about 24 mins with this slide, which is more than a halt of 45 min  </a:t>
            </a:r>
          </a:p>
        </p188:txBody>
      </p188:reply>
    </p188:replyLst>
    <p188:txBody>
      <a:bodyPr/>
      <a:lstStyle/>
      <a:p>
        <a:r>
          <a:rPr lang="en-US"/>
          <a:t>I would say… even because the NT scheduler always writes to CR3, not counting KVA shadowing systems (that would be a definitve mess).
I think we can say this… don't you think?</a:t>
        </a:r>
      </a:p>
    </p188:txBody>
  </p188:cm>
</p188:cmLst>
</file>

<file path=ppt/comments/modernComment_10A_6E371393.xml><?xml version="1.0" encoding="utf-8"?>
<p188:cmLst xmlns:a="http://schemas.openxmlformats.org/drawingml/2006/main" xmlns:r="http://schemas.openxmlformats.org/officeDocument/2006/relationships" xmlns:p188="http://schemas.microsoft.com/office/powerpoint/2018/8/main">
  <p188:cm id="{07B704A6-A96B-471A-82C6-0E92217C77E8}" authorId="{D4649575-FFAD-4667-D78D-463432CF8B94}" created="2024-06-25T04:43:06.384">
    <pc:sldMkLst xmlns:pc="http://schemas.microsoft.com/office/powerpoint/2013/main/command">
      <pc:docMk/>
      <pc:sldMk cId="1849103251" sldId="266"/>
    </pc:sldMkLst>
    <p188:replyLst>
      <p188:reply id="{CE6DA0FE-55C6-4CE8-A47E-3F8D33706E5D}" authorId="{71A67C46-F772-FE8F-0F53-6D275F936A5D}" created="2024-06-25T15:01:55.543">
        <p188:txBody>
          <a:bodyPr/>
          <a:lstStyle/>
          <a:p>
            <a:r>
              <a:rPr lang="en-US"/>
              <a:t>In my view, they are independent. Only PW and GPV has "must use together"-level of dependencies.  Unless you really do not like me calling them as features, I will leave it
EPT paging write does not have an effect you described. It just allows the processor to bypass A/D bit write on RO page table. You can still make page tables RO and leave this bit 0. It would cause EPT violation but a hv could emulate A/D write.
I did not see GPV was used during my research. I removed "not used" from the slide.</a:t>
            </a:r>
          </a:p>
        </p188:txBody>
      </p188:reply>
    </p188:replyLst>
    <p188:txBody>
      <a:bodyPr/>
      <a:lstStyle/>
      <a:p>
        <a:r>
          <a:rPr lang="en-US"/>
          <a:t>I do not think that we should consider these three as different feature. I would say the word "components" here?
The problem is that with EPT paging-write control set to 0, the page tables are completely Writable. I know that VA protected by HLAT will be still protected, but not the others.
Furthermore, Windows uses all 3 bits for allowing also the VP to work</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E40766-B78E-F132-52B2-8DA2EDFEEB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B1943A8-BFD2-F0EA-A66F-BBF09F340A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39C0E8-6D09-4055-9885-D1B03D31BEFE}" type="datetimeFigureOut">
              <a:rPr lang="en-US" smtClean="0"/>
              <a:t>6/29/2024</a:t>
            </a:fld>
            <a:endParaRPr lang="en-US"/>
          </a:p>
        </p:txBody>
      </p:sp>
      <p:sp>
        <p:nvSpPr>
          <p:cNvPr id="4" name="Footer Placeholder 3">
            <a:extLst>
              <a:ext uri="{FF2B5EF4-FFF2-40B4-BE49-F238E27FC236}">
                <a16:creationId xmlns:a16="http://schemas.microsoft.com/office/drawing/2014/main" id="{8A7E042C-469D-F318-08F1-70E1610A0C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253CC4-40B9-D339-AE5C-BC61273E35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37705-2634-4A16-890D-2909C2A5A7AD}" type="slidenum">
              <a:rPr lang="en-US" smtClean="0"/>
              <a:t>‹#›</a:t>
            </a:fld>
            <a:endParaRPr lang="en-US"/>
          </a:p>
        </p:txBody>
      </p:sp>
    </p:spTree>
    <p:extLst>
      <p:ext uri="{BB962C8B-B14F-4D97-AF65-F5344CB8AC3E}">
        <p14:creationId xmlns:p14="http://schemas.microsoft.com/office/powerpoint/2010/main" val="17992902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4-06-16T02:45:57.080"/>
    </inkml:context>
    <inkml:brush xml:id="br0">
      <inkml:brushProperty name="width" value="0.05292" units="cm"/>
      <inkml:brushProperty name="height" value="0.05292" units="cm"/>
      <inkml:brushProperty name="color" value="#FF0000"/>
    </inkml:brush>
  </inkml:definitions>
  <inkml:trace contextRef="#ctx0" brushRef="#br0">5341 8900 1906 0,'-6'-31'804'0,"5"-9"-820"0,26-44-28 0,18 3-4 0,59 15 9 0,20-3 3 0,49-1 31 0,17 3-12 0,32 7 15 0,17 4 2 16,32 9-5-16,8 2 5 0,23 5-2 15,11 4 18-15,0 13 6 16,6 3-4-16,-15 18 8 16,-13 8-14-16,-22 15-5 15,-24 10 12-15,-43 13 1 16,-17 5-7-16,-54 11 4 15,-22 6-8-15,-38 5-9 16,-24 3-2-16,-35 6-6 16,-18 2-1-16,-30 2-40 15,-16 6-37-15,-37 6-97 0,-16 4-160 16,-33-1-151 0,-14-1 131-16</inkml:trace>
  <inkml:trace contextRef="#ctx0" brushRef="#br0" timeOffset="1012.5">5427 8879 2409 0,'8'11'28'0,"12"7"-89"0,8 9 2 16,15 11 27-16,4 3 5 0,9 7 15 16,8-1-9-16,15 4-15 15,21 2 10-15,25 2-16 16,15 3-12-16,36-1 21 15,11-1-6-15,38-14 57 16,16-7 33-16,30-19 36 16,13-8 8-16,20-17-28 0,17-14-45 15,12-15-281 1,10-12-440-16</inkml:trace>
  <inkml:trace contextRef="#ctx0" brushRef="#br0" timeOffset="2045.74">10269 8528 1728 0,'-5'-11'22'0,"-1"1"-11"0,3 2 6 0,2 1-73 0,2 1 11 0,6 1-9 16,4-5 40-16,4 0 7 0,1-4 4 0,2 0 10 0,-6-10 12 16,14 9-7-16,0-1 8 0,2-3-17 15,10-5 2-15,-2 0-7 0,9 0 3 0,8 0-8 0,2-4 2 16,12 1 6-16,7 2-3 0,3-5 2 16,8-1-5-16,4 2-2 0,4-1 1 0,10 5 3 0,6-2-4 15,2 1 4-15,4-3-2 0,3 1 16 0,4-1-1 16,3 3 4-16,5 1-3 0,1 0-1 0,2 2 2 0,4 0-1 15,5 5 0-15,1 1-11 0,2 3 1 16,4 3 2-16,-4 2 1 0,-3 1 12 0,0 6-16 0,-4 2 5 16,-1 4-7-16,-1 7-1 0,-1 3-1 0,-6 5 2 15,-4 4 0-15,-9 4 6 0,-5 4-9 0,0 6-1 16,-13 4-2-16,-3 5 14 0,-8-1-5 0,-9 3-1 0,-4 5-1 0,-3 1 2 16,-6 3-1-16,-5 5 0 15,-4-5-1-15,-5 2-3 0,-4 1 4 0,-6-6 2 0,-5 4 0 0,-5-3-6 16,-4 0 5-16,2 3-6 15,-5-4 7-15,-1-2 1 0,-2-1-25 0,0-3 8 0,-1-4-18 0,-3 0-16 16,-1-1-45-16,-3-4-15 0,-3-2-15 16,-1-4-105-16</inkml:trace>
  <inkml:trace contextRef="#ctx0" brushRef="#br0" timeOffset="2698.01">15360 8724 1047 0,'-6'-1'85'0,"-1"-1"-72"0,5 4 6 0,-2 2-25 0,0 0 2 0,1 1 5 15,-1 1-3-15,0 1 4 0,3 1 2 0,-2 1 8 0,1 3 8 16,0-2-4-16,0 2 6 0,1 1-10 15,2 2-3-15,2 0 1 0,0 1 1 0,-3 2-12 0,0 4 2 0,0 2-6 16,1 3 3-16,2 2 2 16,1 1-2-16,-2 1 2 0,1 1 4 0,3 1-1 0,-3-3-2 0,2-1 0 15,3-5 1-15,2-3 4 16,5-1 3-16,-2-6 2 0,2-4 35 0,2-2 58 16,-1-6-21-16,7-2 25 0,4-3-55 0,7-9-7 0,0-2-3 15,8-6-3-15,1-4-15 0,4-5-9 0,5 1 6 0,3-7-9 16,2 5-11-16,-1 0 1 15,2 2-1-15,-2 3 2 0,1-2 0 0,-3 0-5 0,-2 0 3 0,0 1-4 16,-4 3-1-16,4 2 2 0,0 2-2 16,-3 0-1-16,0 2-52 0,-4 2-105 0,3 1-33 0,-4 3-39 15,-4-1-299-15</inkml:trace>
  <inkml:trace contextRef="#ctx0" brushRef="#br0" timeOffset="5093.31">17639 8974 898 0,'0'-2'113'0,"0"2"-76"0,0 0 10 0,0 0-31 0,9-7 7 0,-7 2 24 0,6 2-10 0,1-3 12 0,-1 0-23 0,5-2 3 16,1-2-4-16,8 0 4 0,0-2-6 0,8-1-14 15,5 0 6-15,4-2-10 0,5-2 2 0,6 0-9 0,3-2-4 16,7 0 0-16,6-3 2 0,6-2-3 0,6-1 7 16,4 1-6-16,7 2 6 0,6-1-1 0,6-2-4 15,5 0 2-15,2-2 6 0,7 2-4 0,4-1 1 0,6 1-4 16,4 2 5-16,3-2 2 0,4 1 1 15,6 3-2-15,2-1 0 0,4 1 8 0,3 1-5 0,6 2 4 16,1-1-6-16,1 6 0 0,5-1 4 16,1 2-6-16,0 2-7 0,4-1 10 0,-5 2-4 0,4 3 6 15,0 4-2-15,-2 2-4 0,1 4 5 0,-4 3-4 16,-4 1 7-16,-6 2-11 0,-2 4 3 0,-7 2-4 16,-3 5 9-16,-5 3-4 0,-7 1-1 0,-9 3 0 0,-6 2-3 0,-7 1 7 15,-11 0-4-15,-5 0 5 0,-5-1-6 0,-7 3-3 16,-8-1 4-16,-6 2-3 0,-7 2 6 0,-7 0 6 15,-1-1-4-15,-10-2 4 0,-6-1-11 0,-7-1 4 16,-5-1-4-16,-4 0 3 0,-1 3-17 0,-8-7 9 0,-1 2-2 16,-4-2 5-16,-4-5 7 0,0 4-5 15,-4-2 2-15,-2-3-6 0,3 3 2 0,-4-3-19 0,1-2-4 16,-2 2-5-16,-1-4-17 0,2 0-79 16,-1-2-26-16</inkml:trace>
  <inkml:trace contextRef="#ctx0" brushRef="#br0" timeOffset="12909.24">15749 9664 136 0,'0'-3'46'0,"1"0"14"0,-1 3 5 0,0 0-25 0,2 0-12 0,-1 0 13 16,0 0 1-16,0 0-1 0,0 0 4 0,-1-2 4 0,0 1-2 0,0 0 1 15,0 0-3-15,0 0-5 0,0 0-2 16,0 0-3-16,0-1-30 0,0 1 8 0,0 0-4 0,-1 0 5 15,0 0-11-15,0 0 1 0,0-1-3 16,-1 1 2-16,1 0-4 0,0 0 1 0,0 0-3 0,0 1 3 16,-30-2-10-16,23 6 10 0,0-3-3 15,-5 4 4-15,5-2-3 0,-3 2-1 0,-4 0 4 0,4 0-1 0,-3 1 0 16,-4-1 2-16,0 2-4 0,-1 0 3 16,0-1 0-16,-3 1-8 0,1 1 5 0,-5 2-6 0,2-1 15 15,-3 2-11-15,-4 1 4 0,-3 1-5 16,-2 0 9-16,-2 2-10 0,3 2 6 0,-3-1-7 15,-4 1 11-15,-1 4-8 0,-7 1 3 0,2 1-6 16,0 2 2-16,-5 2 8 0,-3-2-6 0,0 5 6 0,-5 0-23 0,-5 0 5 16,0 3-4-16,-4 0 6 0,-4 2 12 0,-1 5-13 0,-1 0 9 15,-6 4-9-15,-2 0 18 0,0 5-21 16,-5 0 6-16,-3 0-11 0,0 4 0 0,-4-1-14 0,1 5 3 16,0-2-3-16,1 2 22 0,-6 0 11 15,1 3 2-15,3 3 1 0,-4 1-2 0,4 1 2 0,-2 1-4 16,-5-1 4-16,2 4-5 0,-3 2-14 15,1 1 8-15,-2 4-7 0,-2 0 22 0,-1 2-11 0,3 3 7 0,-1-2-8 16,-3 1 15-16,4 3-7 16,-6-1 0-16,6 2-1 0,2 2 8 0,-2-5 26 0,7 6-4 0,1-2 9 15,2 1-2-15,2-1-15 16,-2-4 2-16,8-2-8 0,-3 2-3 0,5-2 8 0,6 0 8 0,-4-2-1 16,2-1 13-16,4-1-6 15,-4-4-2-15,5 0 1 0,6-2 0 0,0-3 9 16,2-2-6-16,8-4 6 0,-1-2 1 0,5-6-14 15,4-4 5-15,4-1-10 0,3-2-5 0,4-1-10 0,3-1 4 0,3-6-7 16,2-2-5-16,-1-3 6 0,5-2-3 16,3-5 4-16,3-2-4 0,4-2-4 0,1-3 2 0,3-2-2 15,3-2 8-15,4-2-4 0,1-3 5 0,3-2-5 16,0-1 2-16,2-2-14 0,0 0 0 0,0-4-3 16,2 0 7-16,0 0-37 0,0 0 7 0,0 0-16 15,0 0-2-15,0 0 24 0,0 0-16 0,2 0 15 0,-1 0-38 16,0-2 5-16,17-11 1 0,-13 9 2 15,-2 0 8-15,1 2 13 0,-1 1-7 0,1-2 7 0,-2-1-38 0</inkml:trace>
  <inkml:trace contextRef="#ctx0" brushRef="#br0" timeOffset="13596.71">9139 13793 925 0,'-1'-2'35'0,"1"2"36"0,0 0-63 0,0 0-9 0,0 0 5 0,0 0-6 0,0 0 2 0,0 0 1 0,0 0-1 15,0 0 4-15,0 0 8 0,0 0-2 16,-2 0 0-16,1 0-2 0,0 0-6 0,0 0 5 0,0 1-5 16,0 0 5-16,-20 16-13 0,18-8 4 15,-2 0 0-15,-1 2 2 0,0 1 4 0,1 0-3 0,-1 4-1 16,0 2 0-16,-1-1-9 0,-1 6 9 15,0 0-7-15,-2 5 7 0,-3-2 0 0,-1 3 0 0,1 1 1 0,0 0-1 16,5 2 1-16,-1 1-2 0,-2-2 3 0,2 4-3 0,-2 0 2 0,-4 1-6 16,2 1 5-16,0 0-4 15,1-1 6-15,1 1 3 0,5-2-5 0,-3-4 6 0,0-2-1 0,7 0 15 16,-1-3 1-16,4-3 3 16,6-1-7-16,1-3 12 0,6-3-3 0,-1-2 9 0,3-2 14 0,3-2 11 15,-1-2-14-15,6-1 7 16,-3-3-46-16,5 0 3 0,2-4 4 0,4-2-4 0,3-3-10 0,-2-2 7 15,4-1-6-15,1-3 8 16,2 1-3-16,3-2-7 0,2-1 3 0,-1-1-4 16,-2 0 0-16,5-1 0 0,1 0 1 0,4 0 1 0,0 1 7 15,-4 1-14-15,-2 1-27 0,0 3 2 0,1 0-91 0,-3 4-85 16,-3-1-77-16</inkml:trace>
  <inkml:trace contextRef="#ctx0" brushRef="#br0" timeOffset="15543.8">23656 10299 640 0,'0'0'51'0,"0"0"3"0,0 0 2 0,0 0-28 0,0 0-17 0,0 0 1 0,0 0 6 0,0 0 0 16,0 0 21-16,0 0 11 0,0 0-8 15,0 0 8-15,0 0-18 0,0 0-3 0,0 0-5 16,0 0 1-16,0 0-6 0,0 0-9 0,0 0 16 15,0 0-13-15,0 0 7 0,0 0-16 0,0 1-5 0,-1 0 1 16,-13 16 3-16,7-11-2 0,-1 1 5 0,-1 0-6 16,-2 1-3-16,-3 0 4 0,3 2-6 0,-5 1 6 0,-2-2-3 15,-1 2 5-15,-1 2-4 0,-5-3 3 16,1 4 0-16,-3 1-8 0,-5 0 13 0,-2 4-11 16,-1-4 6-16,-5 1-1 0,1 3-1 0,-1 3 0 0,-3 3-4 0,-3-2 8 15,-5 1-6-15,-1 0 6 0,-2 1-16 0,-2 3 10 16,-1 0 0-16,-6 2 4 15,-1 2-2-15,-5 0 3 0,-4 3-6 0,-4 1 4 0,1 0-7 0,-3 5 10 16,-1 2 0-16,-7-1 5 0,1 4 11 0,-1 0-16 0,-4 3 9 16,3 3-12-16,-8 0 6 0,5 1-6 15,-4-2-1-15,0 3-2 0,-1 2 0 0,-5 3-3 0,2 5 6 16,0 1-4-16,-4-1 3 0,-2 3 6 16,0 3-10-16,-4 2 9 0,-1 2-9 0,-2 4 4 15,-3-2 2-15,-1 5-1 0,-3 1-1 0,-2 6 5 16,-4 3-1-16,0 1 2 0,-2 1-6 0,1 4-3 0,-1-1 1 0,3 3-2 15,-3 0 4-15,0-1 2 16,4-1-1-16,-5-3 2 0,6 0-8 0,-3-2 6 0,3-3 0 0,8 1 3 16,-1 0-6-16,4-2 2 15,2 0 0-15,0-5 2 0,2-1-2 0,4-3 6 0,5-4-5 0,-2-3 6 16,10-2-5-16,0-2 16 0,2-3-4 0,8-4 7 0,-3-2-7 0,3-6-2 16,6 0-3-16,3-1 1 15,3-6-3-15,4-1 3 0,2-6 3 0,5-1-2 0,1-5-5 0,4 1 3 16,4-5 0-16,4-4 3 15,4 2-2-15,2-6 1 0,1 0-2 0,2-4 5 0,3-2 7 0,3-2-5 16,5 1-2-16,1-4-1 16,0 1-11-16,5-1 8 0,1-2-1 0,2 0 3 15,1-1-8-15,2 0-2 0,1 1 3 0,1-2-1 0,-2 0 6 16,2-1-10-16,1-2-1 0,1 1-2 0,0 0 10 0,-2-2-6 16,2 2 5-16,0-3-4 0,1 2 11 15,4 1-12-15,-4-3 0 0,5 1-3 0,-3-2-6 0,5 0-4 16,0 0-1-16,0 0-4 0,-1 0-26 15,0 0-28-15,0 0-4 0,-1 0-10 0,1 0-45 0,0 0-104 16,0 0-103-16</inkml:trace>
  <inkml:trace contextRef="#ctx0" brushRef="#br0" timeOffset="16128.9">15438 14976 1041 0,'0'-4'100'0,"0"0"-78"0,2-2-3 0,0-1-19 0,1 0 3 0,0-1-2 16,3-1 7-16,0 3-5 0,0 0 1 0,-1 4-3 0,2 0 1 0,-1-3 0 16,-1 3 7-16,1-3-6 15,-3 4-6-15,0-4 2 0,2 5-7 0,-3-1 8 0,2 1 1 0,-2 3 2 16,2-1 0-16,-3 0-5 15,-1 3 1-15,0 1-6 0,-1-1-17 0,-2 7-2 0,-2-1 3 0,-4 3-1 16,0 6 10-16,-1-1 2 16,-4 3-6-16,0 4 6 0,-3 0 2 0,-2 3 9 0,0 3-2 0,-6 1 3 15,-2-1-6-15,0-1 12 16,1-1-1-16,4 2 6 0,4 2 8 0,1-2 25 16,-1 0-2-16,-2-3 6 0,4 1-16 0,2-4 2 0,8-1-10 15,-1-2 6-15,-1-4-9 0,8-1-15 16,0-2 16-16,6 0-14 0,6-2 32 0,0 0-5 0,0-2-3 15,1-1-3-15,1-2-24 0,5-1 3 0,4-2 3 0,6-1-1 16,5 0 2-16,4-3-12 0,-1-2 1 16,2-1-3-16,1-3 0 0,2 0 10 0,5 0-7 0,-2-3 8 0,3 2-17 15,1-3 8-15,-2 0 0 0,8 1 3 16,-3-3-5-16,4 0 3 0,-1 2-4 0,-2 0 5 0,2 0-2 16,-5 2-7-16,1-2-20 0,-5 3 4 0,-3-2-60 0,5 1-16 15,-7 0 3-15,1 2-13 0,-3 0-38 16</inkml:trace>
  <inkml:trace contextRef="#ctx0" brushRef="#br0" timeOffset="18380.91">9814 15428 160 0,'7'-1'92'0,"-1"4"43"0,1 2-5 0,4 0-112 0,-4 2-16 0,7 0 13 15,0 2 1-15,-2-1 2 0,4 3-9 0,-15-8-6 16,8 8 3-16,4 1-4 0,-5 1-3 0,3 1-4 15,2 0 3-15,-4 0-1 0,-1 1 17 0,-1-3-12 16,1 4 4-16,3 1-6 0,1-1 1 0,2 3 20 16,0 1-1-16,0 1 8 0,-1-1 1 0,-4-1-5 0,2 3-3 15,0 1 1-15,-1 1-5 0,-1-1-6 0,-1 4 5 0,-1-3-5 0,1 1 9 0,-2 2 3 16,0-3 4-16,-3 1 0 16,1 2 2-16,-1-1-17 0,0 1 1 0,-2 3-6 0,-1-1-4 0,0 3 6 15,0 2-2-15,-3 1 4 16,1-2-1-16,-2 3-11 0,-1 0 2 0,-2 1-4 0,-1 2 9 0,0-2-4 15,-3 0-2-15,1 0 1 16,-3-3 1-16,-2 1 5 0,2-1-7 0,-4-1 6 0,2 2-4 0,-2 2 1 16,-1-1 6-16,-4 2-3 0,1-3 21 15,0-1-8-15,4-1 6 0,-1 0-8 0,-3-1-3 0,-3-2 10 16,1 1-3-16,-2-4 5 0,3-3-12 16,1-2 14-16,-4 0-10 0,3 1 10 0,2-3-20 0,-2-1 3 15,0-2 2-15,1 2 2 0,-2-2 15 16,1 2-16-16,0-1 4 0,-4-4-9 0,3 3 2 0,0-1 1 15,2-1-3-15,4-1 2 0,-2-1-9 0,-2-2 3 16,3 1-2-16,-4-2 2 0,1 1 0 0,5-2-3 16,-3-1 4-16,2 0-3 0,2-2 8 0,2 1-8 0,0-1-4 0,3-2 0 15,-1 1 1-15,1 0-3 0,-1 1 4 16,2-1-4-16,0-1-4 0,2 1 5 16,0-1-6-16,3-1 3 0,0 0-22 0,2-1-35 0,2-2-1 15,0 0-13-15,0 0-31 0,0 0-65 0,0 0 0 0,0 0-32 16,0 0-108-16</inkml:trace>
  <inkml:trace contextRef="#ctx0" brushRef="#br0" timeOffset="18830.8">9256 17157 1585 0,'0'0'-8'0,"0"0"10"0,0 0-7 0,0 0 5 0,0 0-36 0,0-1 1 16,-1 0 0-16,0 0 0 0,0-1-9 0,0 1 21 15,0 0-8-15,-31-10 15 0,24 12-3 0,-2 2 10 16,0 4-7-16,-2 2 8 0,1 1 0 0,-2 3-2 0,-2 0 8 16,-2 2-5-16,-2 0 12 0,3 2-7 0,0 3 3 15,0-1-4-15,1 2-1 0,-2 0 5 16,-2-3 0-16,8 3 6 0,-4-2 21 0,5-3 11 0,3-1 1 16,-1-3 3-16,6 0 7 0,0-3 13 0,2-1 11 0,3-1-2 15,2-2-1-15,3 1-53 0,0-2-3 16,6 2-14-16,-3 0-2 0,11-1-3 0,2 0 0 0,2 0 0 0,4 0 8 15,-4-2-2-15,2 0-1 16,3 0-1-16,0-1-7 0,1 0 4 0,3-1 2 0,-2 2 0 0,4-1 0 16,-1 0 0-16,-4 1-23 0,3-1 8 15,-3 1-84-15,4 2-47 0,3 0-23 0,-3 0-34 0,2 2-312 16</inkml:trace>
  <inkml:trace contextRef="#ctx0" brushRef="#br0" timeOffset="22471.14">15911 6480 1977 0,'-11'0'41'0,"1"4"-116"0,0 1-8 0,2 5-11 16,1 2 2-16,-1 5 96 0,-2-2 2 0,-2-2 6 0,-4 6 5 16,-8-9 16-16,5 9 0 0,-1 0 5 15,2 1-4-15,-5 1-18 0,0-3 4 0,-4 7-9 0,0 1-4 0,-5 0 0 16,2 3-6-16,-2 1 5 15,1 2-4-15,-2 2-7 0,1 3 5 0,-2 1-6 0,-4 1 9 0,-5-1-5 16,4 2 3-16,2 0-2 0,2 1 9 16,7-2-7-16,-3-2 0 0,3-3-1 0,6-6 0 0,0-2 4 15,8-3-4-15,3-5 1 0,-1-3-14 0,6-2-27 16,3-4-10-16,1-2-8 0,2 0-70 0,1-7-71 16,2 1-20-16,4-3-26 0,2-4-164 15</inkml:trace>
  <inkml:trace contextRef="#ctx0" brushRef="#br0" timeOffset="22942.02">15594 7196 1581 0,'-13'8'-64'0,"-1"3"18"0,-1 2-7 0,1 1 19 16,-1-3 43-16,0-1 10 0,-2-1 7 0,-1 2 0 0,-1-2 19 15,-3-1-5-15,-2 0 0 0,-4-2-2 16,-3-2-7-16,1 0-1 0,-4-3-9 0,4-1 4 0,-4-1-16 0,-4-1-7 16,1-2 4-16,-6-2-6 15,-2-1-2-15,0-2-4 0,-1 1-1 0,-1-2 0 0,-1-3-2 0,1-2 14 16,3-1-5-16,5-3 8 16,4 1 4-16,3-2 9 0,0-3 1 0,4 1 0 0,4-6-17 0,6-6 5 15,5-5-5-15,5-7 3 16,5 0-11-16,8-4 2 0,6 1-2 0,5-6 2 0,6 1-8 0,6 5 11 15,2 0 1-15,6 5 4 0,-4 1 4 0,5-2-14 16,6 2 1-16,3 4-5 0,7 2 4 0,1 5-2 16,1-1 1-16,4 7-2 0,2 2-3 0,3 5 4 0,2 5 0 15,1 5 2-15,0 5-6 0,0 4 5 16,1 2-6-16,-1 11 7 0,-3 4-1 0,0 8-3 0,-1 5 3 16,-3 4-3-16,-1 3 8 0,-5 2-1 15,-7 0 5-15,-3 2-4 0,-6-1 3 0,-7-3 3 16,-5 1 0-16,-9-2 2 0,-6 1 11 0,-10 3-9 15,-2-1 9-15,-6 1-8 0,-6 3 16 0,-8 3-7 0,-5 1-3 0,-10 0 0 16,-3 2-7-16,-7 2-14 0,-9-1-4 16,-5 3-8-16,-4-1-41 0,-5-3-126 0,-4 0-68 0</inkml:trace>
  <inkml:trace contextRef="#ctx0" brushRef="#br0" timeOffset="25964.48">7668 14564 581 0,'-1'-7'37'0,"1"-1"-85"0,0-1-65 0</inkml:trace>
  <inkml:trace contextRef="#ctx0" brushRef="#br0" timeOffset="26288.67">7982 13784 368 0,'0'-8'85'16,"5"-3"-7"-16,-3 1-1 0,3 3 7 0,-2-1 46 0,-1 2-32 15,-2 2 7-15,0 0-16 0,-4-2 3 0,2 5-25 16,2 1-3-16,0 0-8 0,0 0-16 0,-17 2-10 0,5 2 1 16,-2 2-6-16,-1 5-13 0,-1 1-9 15,1 3 1-15,-5 1-4 0,-1 2-5 0,-1 5 4 0,-1 5-5 16,-2 2 5-16,-1 1-7 0,-2 5 8 16,-2 0 5-16,1 4 2 0,-2-1 10 0,1 1-4 15,4 1 4-15,2-2-4 0,2-1 9 0,2-2 3 16,-3 0-10-16,3-4 8 0,4-1-16 0,-2-6-9 0,1 2 6 15,2-5-9-15,-3 0 3 0,7-3-22 16,3-3-7-16,1-1-8 0,0-2-62 0,2-3-77 0,2-3-34 16</inkml:trace>
  <inkml:trace contextRef="#ctx0" brushRef="#br0" timeOffset="26827.41">7894 14628 760 0,'-6'5'116'0,"-1"0"35"16,-2 0 34-16,0 0-131 0,-1 1-47 15,1 1 2-15,0 0 3 0,-1-4 1 0,-2 3 20 0,-2-1-3 16,-1-1-3-16,-2 2-2 0,-2 0-12 15,-1-3 4-15,-3-3 3 0,0 3-1 0,-2-3 0 0,-2-4-1 16,0 2-2-16,-2-5 3 0,6 0 22 0,-2-2 1 16,3 0 1-16,-2-3-4 0,-6-2-15 0,2 0-8 15,-3-3-4-15,1-2 1 0,0-1-7 0,-1-1-3 16,1-1 5-16,0-1-5 0,0-2 1 0,1-2 0 16,-2-3 0-16,1 0 3 0,0-1 18 0,6-1 2 0,2 0 2 0,5-4-2 15,1 0-11-15,6 1-5 0,1-2 2 16,8 1-3-16,4-1 2 0,-3-1-12 0,4-1-3 0,5 2-3 15,0-1-1-15,6 1 6 0,7 0-7 16,0 1 5-16,2 1-10 0,5 2 9 0,2 3 0 0,3 1 2 16,-1 4-4-16,1 1-3 0,0 4-1 15,3 5-1-15,0 4-3 0,1 5 7 0,1 1-3 0,-2 5 3 0,-1 3-6 16,8 4 7-16,-2 3-3 16,7 4 4-16,1 3-3 0,-3 5 3 0,-1 2 0 0,-1 2 1 0,-3 1 1 15,-1 0 5-15,-6 0-2 0,-5 3 2 0,-3-1-1 16,-10-1 1-16,-2 1 7 0,-2 0-4 0,-9-1 4 15,0 5-5-15,-8 0-1 0,-1 4 0 0,-7 1 5 0,-3 6-2 16,0 1-2-16,-9 6 1 0,0 0-4 16,-7 4 1-16,-4 1-2 0,-3-3 1 15,-1 2-1-15,-3 0-48 0,2-1-5 0,-4-2-22 0,0 1-83 0,-2-4-213 16</inkml:trace>
  <inkml:trace contextRef="#ctx0" brushRef="#br0" timeOffset="30026.2">25122 8764 947 0,'-4'-7'64'0,"-3"-2"4"0,2 1-2 0,4 1-43 0,0 0-8 16,1 1 7-16,1-2 0 0,1 0-2 0,0 0-9 0,-3-9 2 16,5 10 4-16,-1-1-3 0,3 0 10 0,2 2-10 15,1 0 0-15,2-1-1 0,-1 3 6 0,2-2-12 16,0 0-3-16,3 2-4 0,0-1-8 0,0-2 6 16,3 4 1-16,2 4-1 0,1 1-8 0,-1-1 10 0,-2 1 0 0,2 3 2 15,-2-1-6-15,3 4 6 0,0-1-4 16,-1-1 5-16,5 5-6 0,-6-3-2 15,3 1 6-15,-3-2-3 0,-3 1 2 0,-1 1 1 0,-4 1 2 16,0 0 1-16,-5 0 6 0,-2 0-5 0,-2 1-3 0,-2 1 0 0,-3 1-8 16,-4 1-29-16,-5 2 12 15,-6 2-13-15,-4 1 32 0,-6 3-9 0,-3 2 9 0,-2 2-6 0,0-1 12 16,-1-2-1-16,-2-2-2 0,0 0 1 16,3-3 11-16,2 4-2 0,3-2 4 0,2-1-4 0,1 1 2 15,5-4 7-15,1 0 0 0,3 0 4 16,2 0 5-16,3-2 2 0,3 1-4 0,2-3 4 0,2-1 4 0,4 1-10 15,0-4 2-15,5 1-5 16,1 0-3-16,2 1 11 0,2-1-3 0,2-1 6 16,-1 0 1-16,4-1-12 0,1 0 3 0,3-2-7 15,3 1-1-15,0-2-9 0,0 0 0 0,3 0-2 0,0-2-2 0,3 0 1 16,-3 0 1-16,-2-1 1 0,-5 0 6 0,1-1-9 0,1 1 1 16,-2-1-4-16,3 0-6 0,-2 1 2 15,-3-1-3-15,1 1 0 0,-2 0-29 0,-3 1-31 0,-2-1-11 16,-3 0-6-16,-1 1-37 0,-2-1-52 15,-2 3-10-15,-2-1-39 0,0 4-269 0</inkml:trace>
  <inkml:trace contextRef="#ctx0" brushRef="#br0" timeOffset="30494.73">25115 9617 1752 0,'-11'-1'38'0,"-2"1"-31"0,3 2-7 0,-2 0-1 0,2 1-5 0,-1-2 11 0,0-1-4 0,-1-1 7 16,-3 0-5-16,-1-1-3 0,0 0 1 16,0 2-3-16,-3-3-5 0,0-3 9 0,-3-2-1 0,1-2 5 15,2-2-5-15,-3-2-2 0,-1-3-2 0,-5-1-1 0,1 3 0 0,1-3-5 16,-1 1 4-16,3-3-3 16,-1-3 9-16,3 0-6 0,0-1 0 0,5 0-3 0,-3-3 2 0,5 0 6 15,2-3-2-15,3 0 2 0,4-3 0 16,2-2 8-16,4 1-4 0,0-4 6 15,3 0 1-15,4 1-11 0,0-4 5 0,3-1-8 0,2 3 3 0,4 0 0 16,3 2-1-16,4 0 0 0,2 0-6 0,5 2-2 0,2-2 0 16,4 2 2-16,2 3 1 0,1-1 5 15,5 7-6-15,6 3 5 0,-1 1-3 0,3 7 0 0,0 0 0 16,-3 2-1-16,3 5 5 0,1 0-1 16,-2 4 1-16,0 2-3 0,1 2-2 0,-3 6 0 15,3 5-1-15,0 4 1 0,-1 4 0 0,-5 1-8 16,0 5 3-16,-1 6-5 0,-2 3 5 0,-4 10 11 15,-6 2-6-15,-4 2 6 0,0 3-5 0,-7 1 3 16,-1 1 1-16,-8-1 0 0,-7-1 1 0,-4-1 2 16,-3-2 2-16,-9-4-1 0,0-1 5 0,-4-2 13 15,-9-3 1-15,-3 4 4 0,-6 1 8 0,-12 2-19 0,-2 1 6 0,-9-1-11 16,-6 2-7-16,-6 0 5 0,-8-1-12 16,5 3 6-16,-7-3-19 0,-2-1-74 0,2-3-14 15,-11 1-37-15,-2 0-198 0</inkml:trace>
  <inkml:trace contextRef="#ctx0" brushRef="#br0" timeOffset="31946.95">17708 15195 1383 0,'10'-1'67'0,"1"-2"-34"0,4 2-10 0,2 0-36 0,4 1-22 0,3-1 30 0,4 0 3 16,-3-2 2-16,0 0-1 0,2 2-10 15,-2-1 1-15,3-2-2 0,-4 3 10 0,-2-6 1 16,0 5 3-16,2 1-2 0,0-1-8 0,-5 1 9 16,2 0 1-16,-10 0 5 0,1 1-2 0,-3-2 2 0,-3 2-7 15,3 0 3-15,-4 0 2 0,-1-2-3 0,2 5 5 16,-5-1-6-16,5 3 4 0,-5-2-4 0,-1 3-1 0,-1 0 0 15,-3 1 0-15,0 3-3 0,-2-1 2 0,-1 2-2 16,-3-2 3-16,3 1 7 0,0 1-5 0,-4-1 6 16,5 1-1-16,-9-2-2 0,-2 0 2 0,5 2-5 15,-4-3-3-15,-1 5-1 0,1-1-2 0,-6-4 1 16,1 4 0-16,-1 0-6 0,0-2 6 0,-1 3-5 16,0 1 14-16,0-4 0 0,1 2 4 0,2-3-2 15,-1-1 12-15,2 1 8 0,-1-2 4 0,3 1-1 0,2-1-11 0,-4-1-12 16,4 0-3-16,4-1 0 0,-2 1-2 15,6 1 2-15,3-1 0 0,-3-2 1 0,-1 2-6 0,4 0 10 16,1 0-4-16,-1 1 8 0,4 0 5 16,0-1-12-16,-1 3 2 0,2-1-6 0,-2 0 1 15,1 1 13-15,4-1 0 0,-2 2 4 0,6 1-2 0,-1-1 4 16,2 2-4-16,4-2 5 0,1 0 2 0,5 2-16 16,0-2 3-16,5 2-9 0,1-2-9 0,-1-2 11 15,3-2-6-15,-2 1 7 0,2 1-10 0,-2 0 4 16,2 1 1-16,-2-1 1 0,-1-3-4 0,0-2 2 0,-2 1 1 15,0-1 1-15,-3 2 4 0,-1-3-8 16,-2 2-7-16,-4-4-1 0,5 1-23 0,-3 1-46 16,-4-3 1-16,3 0-19 0,-3 2-17 0,-2-2-132 0,-1 0-86 15</inkml:trace>
  <inkml:trace contextRef="#ctx0" brushRef="#br0" timeOffset="32755.58">17773 15953 1450 0,'-15'-3'-4'0,"0"-1"23"0,-7-1 6 0,8-1 8 0,-2-3 18 0,-3-2-17 0,4-1-1 0,-9-2-5 0,-1 0-5 16,-4-1-13-16,-3-3 5 0,1 0-8 0,-6-1-4 0,1-2 3 16,1 0-2-16,-2-4 4 0,-2-2 4 15,-1-3 8-15,0 3 7 0,5-2 2 0,4 0 27 16,9-1-22-16,2-2 0 0,0-1-9 0,5-1-11 0,-2-1-14 16,8 0 1-16,1-2-3 0,4 0 3 0,1 2-5 0,0-1 2 15,4 2-3-15,4 3 7 0,5-2 0 16,5 6-1-16,2-2-1 0,4 0-10 0,2 3 3 15,2 0-4-15,4 2 3 0,5-1-9 0,6 0 13 16,3 4-6-16,2-4 5 0,1 2-36 0,3 4 30 0,7 0-10 16,-3 4 19-16,3 3-9 0,-2-3 4 15,0 3-7-15,3 4 4 0,1-1-26 0,3 5 28 16,0 3-6-16,1 3 13 0,3 4-5 0,-3 3-13 16,0 5 7-16,0 5-6 0,0 4 13 0,1 7-24 0,-2 1 5 0,-1 5-10 15,-7 1 2-15,0-1 22 16,1 2-4-16,-5 1 11 0,1 0 3 0,-8-4 2 15,-5-1-1-15,-4 2 3 0,-3-4 5 0,-4-2 3 0,-2 4-3 16,-6-2 2-16,-4 2 0 0,-2 3 4 0,-9-1 4 0,-2-2-1 16,-1-1 14-16,-7-1 4 0,-1 0-2 15,-8-1 1-15,-2 2 1 0,-7-5 0 0,-5 0-2 0,0-1-4 16,-4-3-31-16,-3 0-15 0,-6 4-3 0,-4-2-6 16,-3 1-38-16,-6 0-7 0,-6-1-18 0,-4-2 9 15,-5-2-24-15,-2-1-18 0,1-2 0 0,3 0-12 0,7-1-59 0</inkml:trace>
  <inkml:trace contextRef="#ctx0" brushRef="#br0" timeOffset="34298.51">10444 17249 1437 0,'3'0'-16'0,"-5"-3"21"0,8 0-3 0,-4 0 3 16,5 2-12-16,0-1 2 0,-2-2-3 0,4 2 3 0,-1-2 0 16,0-1 5-16,2 1 0 0,-1-1 2 15,-2 2 6-15,1 2-5 0,-1 1 5 0,5 1-6 0,-2 0 4 0,1 3 7 16,0 0-7-16,1 1 5 0,2 2-12 15,1-3 1-15,2 4-2 0,1 2 0 0,1-2-6 0,-1 7 5 16,1 0 3-16,-2-3 0 0,0 2 0 0,-1-2 4 0,-1-2-1 16,-1 2 3-16,-3 0 2 0,-3-2-1 15,-1 0 7-15,-4-2-4 0,-1 0 15 0,-1 0 6 0,-1-1-10 16,-2 0 8-16,-4 0-11 0,-4 0-11 16,-4 1 0-16,-3-1-6 0,-3 2-15 0,-2 0 6 0,0-2-3 0,-1 1 4 15,-2-1 7-15,0-2 0 16,-1-1 4-16,3-1-2 0,3-2 15 0,-1-1 7 0,2 0-5 0,4-2 4 15,-3-3-16-15,4 1-7 16,4 1-5-16,-2-2 0 0,6 2-3 0,-2-1 7 0,-2 2 3 0,2-2 0 16,0 0-1-16,3 2 6 0,5 2-6 15,0 0 5-15,0 0-12 0,0 0 0 0,0-1 4 0,0-1-3 16,0 1 7-16,0 0-4 0,0 0 2 16,1 1-1-16,15-9 6 0,-7 9-1 0,4 1-4 0,0 0 2 15,3 1-2-15,-2 1 10 0,1 0 1 0,1 1 1 16,-1 1 3-16,0 1-15 0,4 1 6 0,-4 1-9 15,0 1 8-15,0 2 1 0,0-2 1 0,0 0 1 16,1 2 9-16,-4-1-10 0,0 0-1 0,-3 1-3 0,0-2-3 0,-3 0 1 16,0 2 6-16,-3 0-5 15,-3-1 9-15,0 2 1 0,-2-4-4 0,-3 0 4 0,0 1-8 0,-2-2-2 16,-3 4 0-16,0-2 1 16,-3 0 3-16,0 1-11 0,-2 1 4 0,-2-1-8 0,0-1 11 0,1 2 1 15,-1-7 4-15,-3 2-2 16,2-1 5-16,-4-2-5 0,2 5 1 0,2-4-2 0,0-2-9 0,5-2 8 15,-5-2-15-15,7 2 12 0,-4-4-25 0,3 3-22 0,3-1 3 0,-4 1-13 16,4-2-37-16,2 0-82 16,0-3-32-16</inkml:trace>
  <inkml:trace contextRef="#ctx0" brushRef="#br0" timeOffset="34877.37">10459 18249 1493 0,'-20'0'4'0,"-1"2"9"0,1 0 9 0,-3 0-5 15,-5-5-4-15,-2-4-6 0,0 2-1 0,0-5 1 0,1 2 1 0,0-2 27 16,1 1-7-16,1-1 16 0,-1 2-4 0,3-3-2 16,-3-8-8-16,2-5 1 0,-2-6-26 0,4-6-5 15,1 2-2-15,4-5-2 0,0-1 0 0,2-2-8 0,3-5 3 16,2-3-7-16,4-3-13 0,4-5-10 15,2 3-1-15,6-3-1 0,5 1 14 0,4 5 4 0,-1 2 3 16,2 5 0-16,4 6 18 0,3 2 4 0,6 1 4 0,1 3-2 16,4 1-4-16,5 2 4 0,2 0-4 0,6 1 2 15,1-3-14-15,6 1 9 0,4 2 1 0,-1 3 3 0,2 2 8 16,1 3 1-16,-2 6-2 0,6 4 2 16,-3 4-6-16,0 3 4 0,2 3-4 0,-2 4 3 0,1 2-2 0,0 5-3 15,-2 3 3-15,-3 7 0 16,0 3 26-16,-5 5-2 0,-2 2 2 0,-1 1-4 0,-3 5-17 0,-7 2-3 15,-1-1 0-15,-9-1-1 16,-2 0 5-16,-5-1 3 0,-7-1-1 0,-2 2 2 0,-7 0 7 0,-6 0 14 16,-6 0-5-16,-9 0 7 15,-2 2-13-15,-4 0 1 0,-3 3-8 0,-4-2 3 16,-5 2-22-16,-7-3-3 0,-6 0 2 0,-1-2-3 0,-4-2 0 16,-4-1-33-16,-2-1-11 0,2-1-10 0,-6-2-61 0,-2-1-82 15,-1-2-48-15</inkml:trace>
</inkml:ink>
</file>

<file path=ppt/ink/ink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4-06-16T02:57:32.921"/>
    </inkml:context>
    <inkml:brush xml:id="br0">
      <inkml:brushProperty name="width" value="0.05292" units="cm"/>
      <inkml:brushProperty name="height" value="0.05292" units="cm"/>
      <inkml:brushProperty name="color" value="#FF0000"/>
    </inkml:brush>
  </inkml:definitions>
  <inkml:trace contextRef="#ctx0" brushRef="#br0">2089 11905 1469 0,'-7'0'0'0,"0"0"0"0,3 0 0 15,-2 0 6-15,-1 1-6 0,-1 0-5 0,-11-7 5 0,10 6-6 16,1 0 5-16,-2 0-19 0,-2 1 0 0,-1 0-2 16,2-2 1-16,-3-1-9 0,3 1 1 0,-2 1 8 15,1 0-2-15,1 1 24 0,-2-1-3 0,3 0-1 0,1 0 0 16,0 0 1-16,4 0 13 0,-1 1 0 0,6-1 8 15,0 0 3-15,0 0 4 0,-1 0 0 0,0 0 3 16,0 0 12-16,-1 1 0 0,-25 10 0 0,16-8-1 16,1 1-13-16,-3-1-2 0,-2 2-4 0,3 1 1 15,-2 3-14-15,-6 1-7 0,4 3-3 0,-4 2-1 0,-1 2-5 16,-5 3-7-16,1 3 9 0,-3 3-8 0,-1 4 2 0,0 5 1 16,-1 0-1-16,-1 8 3 0,-2 3 2 0,-1 5 4 15,-1 3-1-15,-4 4 2 0,2 2-5 0,1 3 11 16,5 3-9-16,1 1 8 0,0 3-12 0,-1 0 12 15,2 3-1-15,-1 3 6 0,-1 1-8 0,4 3-7 16,1 0 5-16,3 4-4 0,-1 2 5 0,2 3 2 16,-1 5-2-16,6 1 1 0,2 2 0 0,-1 4 6 0,4 4-6 15,-1 1 4-15,1 2-18 0,11 5 17 0,-3 2-4 16,5 2 8-16,5 2-8 0,-5-3 1 0,6 2 0 16,1-3 0-16,2-3 9 0,6-4 2 0,3-2 5 15,3-3-4-15,1-3 1 0,3-3 4 0,3-7 1 0,1-5 0 16,4-3-4-16,3-7-9 0,0-3 0 0,4-7-3 15,-1-1-2-15,0-5 3 0,1-3-3 0,2-3 1 16,2-2-3-16,2-4 8 0,0-4-6 0,-3-4 5 0,-1-4-5 31,1-5-4-31,1-4-8 0,0-4-4 0,0-1-54 0,0-3-11 0,-2-3-22 0,1-4-5 0,1-5-144 0</inkml:trace>
  <inkml:trace contextRef="#ctx0" brushRef="#br0" timeOffset="2035.35">1630 11839 2106 0,'2'-5'-104'0,"8"2"71"0,0 0-2 0,3 0 26 0,1 1 7 0,-2 1-14 0,6-1-3 0,1 2-1 15,5 2 15-15,7-2-8 0,5 2 9 0,5 1-10 16,5 1 10-16,3 2-1 0,2-1 3 0,5 2-2 0,3 1 0 16,7 1-3-16,3 2 1 0,7-2 0 0,5 0 6 15,2 2-10-15,2-1 7 0,9 0-8 0,0-2 13 16,10-1-2-16,1 1-9 0,1-3 6 0,6 2-1 0,6-4-8 15,4-1 10-15,4-1-9 0,5-4 16 0,5 2 5 16,4-2 0-16,7-2 1 0,4 2-4 0,9-3-4 16,3 0-1-16,6 0-1 0,7 0-7 0,5-2 8 15,6 1 0-15,3-5 4 0,3 4-9 0,6-2 0 16,1-1-2-16,3 5 3 0,2-2 8 0,-1 1-10 16,6 1 3-16,0-1-6 0,3-3 10 0,3 2-2 0,0 0 4 15,7-1-5-15,3-1-8 0,2-1 11 0,3 0-4 16,0-2 7-16,0 0-2 0,9 0-5 0,-1-2-1 15,5 1 0-15,1-1 2 0,0 2 3 0,-1-2-5 0,2 2 4 16,-1 1-1-16,7 0-2 0,1 2 1 0,-1-1-4 16,3 2 1-16,-1 1 4 0,-3 0 5 0,2 2-3 15,-1-1-1-15,3 1-1 0,-1-1-4 0,2 1 2 16,0 0-3-16,0 3 8 0,-3-2-1 0,3 0 2 16,-2 4-5-16,4-2-2 0,-1 0 2 0,0 0-1 0,-2 0 7 15,1-2-4-15,-4 1 1 0,5 0-3 0,-1-2 2 16,-1 3-4-16,1-2 2 0,-2-1-1 0,-1 4 3 0,1-2-2 15,-1 0 0-15,-3 4-2 0,-2-2 5 0,-2 2 0 16,0 3-2-16,-3 2 1 0,0 0 1 0,-4 2-2 16,0 0 0-16,-1 2-1 0,-1 2 0 0,0 0 0 15,-5 1-1-15,-3-2 1 0,0 3 1 0,-1 0-1 16,-1-1 1-16,-2 2-1 0,-4 1 8 0,-3 0-7 16,-1 1 3-16,-5 2-5 0,-2-2 3 0,-1 3-2 0,-1 0 2 15,-5-1-2-15,-1 1-5 0,-3-1 8 0,-1 2-3 16,0 0 6-16,-4 0-6 0,2 0 0 0,-5 0-3 0,-4 0 3 15,6 0 0-15,-10-1 3 0,3 2 4 0,-5-1-4 32,-6 3-6-32,2-3 4 0,-5 1-4 0,-1 0 5 15,-1-2 6-15,-9 2-9 0,-1-1 3 0,-9 1-4 16,1-1 12-16,-4 0-15 0,-3 1 9 0,-1-2-10 16,-3 1 14-16,-3 1-8 0,-3-2-1 0,-3 2-2 0,-4 0 1 15,-6-3 13-15,-1 1-7 0,-5-1 7 0,-4-1-25 16,-2 2 15-16,-4-1-1 0,-5 0 6 0,-2-1-1 0,-3-1-5 15,-1 0 3-15,-4 0-3 0,-3-2 0 0,-2-1 4 16,-3-1-1-16,-5-2 3 0,2-1 1 0,-3-1-1 16,-7-1 0-16,-1 0 0 0,-2-1 2 0,-6-2-3 15,-1 1 2-15,-2-1-2 0,-4 0-1 0,-1-2 22 16,-1 2-6-16,-6-2 10 0,0-1-17 0,-5 0 2 16,0 0-3-16,2-1 5 0,-3-1 0 0,1 1-4 15,-2-1 0-15,0-1-1 0,-2 1 3 0,-1-3-7 0,3 2 2 16,-8-2-3-16,1 1-1 0,-3-2-2 0,-4 1 3 15,4-1-2-15,-3 0-1 0,2 1-1 0,-1-2 0 16,-2 1 1-16,2 0-5 0,-4-1 6 0,1 0-5 0,-1-1 6 16,2 0-5-16,1 0-7 0,-1-1 6 0,4 0-6 15,-6-1 9-15,4-1-2 0,1-2-1 0,-5 2 0 16,5-1 0-16,-4 2-3 0,-1 0 6 0,3-1-4 16,-2 2 13-16,-1 2-12 0,-2-1 1 0,-2 5-3 0,0-4 7 15,-3 1-1-15,0 1-2 0,-2 1 2 0,1 1 5 16,-4 1 2-16,-1-3 2 0,-3 3-1 0,-2 0 1 0,-2 0-8 15,0 2 0-15,-3-1-4 0,0 0 7 0,0 0-10 16,0 0 6-16,0 0-8 0,0 0 0 0,1 13-3 16,-1-6 1-16,-2 1-1 0,-3 3 0 0,1 7-2 15,-1 2-5-15,0 8 3 0,-4 2-7 0,1 5 5 16,-2 3 2-16,-1 4-1 0,1 3 10 0,-5 6-6 16,-1 1 3-16,-3 0-4 0,2 3 11 0,0 4-7 0,-2 1 5 15,-1 8-5-15,-3-1 5 0,-2 3 1 0,7 1-6 16,-4 0 5-16,5 3-2 0,2 0 0 0,-13 4 2 15,6 1-3-15,-4 1-6 0,-3-2 13 0,4-1-5 16,-1 2 5-16,1-1-12 0,-2 3 11 0,3-4-3 0,-4-1 4 16,1 2-5-16,-1-2 1 0,-2 2 2 0,0 0 0 15,-1 0-8-15,0-2 9 0,0 0-4 0,-2 0 5 16,-3-1-11-16,-5 4 1 0,1-4 1 0,-6 0-2 16,2 1-13-16,-3 3 18 0,-3 0-7 0,1 1 10 0,-1-2-11 15,-3-2-8-15,-1-1-3 0,-6-2 1 0,-1 2 1 16,-3-4 8-16,0 0 1 0,-2-5 3 0,-1 0 8 0,-3-2-2 15,-3-2 1-15,-2-2-1 0,-3-1 5 0,-4-1-6 16,4-1 4-16,-7-4-4 0,0-2 6 0,-2-4 5 16,-9-2-9-16,5 0 6 0,-4 0-1 0,-4-1-6 15,-2-2 16-15,-7-1-13 0,4-2 15 0,-5-1-16 16,0-2-3-16,-6-2-1 0,-2-2 3 0,-3 0 5 16,-1-1-2-16,-5-4 3 0,-1 1-3 0,-1-3 2 0,-4-2 3 15,3 1-2-15,-6-3-4 0,-5-1-3 0,1 0 2 16,-4-4-1-16,-6-1 8 0,-1-3-7 0,3-1-1 0,-11-4-1 15,-1-1 1-15,3-2 0 0,-11-2 1 0,1-2-1 16,3 0 2-16,-13 0-2 0,-2-2-2 0,1-1-1 16,-12-1-4-16,9 0 9 0,-8-1-2 0,-2-2 3 15,2 0 0-15,-16-2-1 0,14-1 2 0,-11-1-4 16,-3 1-8-16,2-2 8 0,-12 1 1 0,7-3 4 0,-6 0 3 16,2-1-9-16,-2 0 2 0,0 0-3 0,-1 0 9 15,-4 1-1-15,1-2 2 0,-8 1-2 0,5-4-2 0,-10 0 0 16,6-2 0-16,-5 1 0 0,3-1-12 0,-4 0 9 15,1 2-5-15,0-2 9 0,1 0 8 0,-2 0 2 16,2 1 3-16,0-1-4 0,-4 0-6 0,5 1-3 16,-6 1 0-16,1-1 1 0,-2-1-2 0,0 1-2 15,-2-3-1-15,2 1 1 0,-5 0-2 0,3 2 5 16,2 2-5-16,1-4 5 0,-2 3-8 0,-4-2-1 0,-1 0 4 16,3 1-2-16,-1 1 7 0,2-1-6 0,0 2 1 31,2 0-2-31,-1 1 2 0,1 2 0 0,0-1 1 15,3 2 0-15,-1 0 5 0,0 1-10 0,4 2 3 0,3 1-4 16,-1-1 10-16,-1 4-9 0,1-1 2 0,-2 2-7 16,3 1 1-16,-2-1 6 0,6 0-1 0,-1 2 3 15,9 0-7-15,-3 1 3 0,7-1-1 0,-2 1 3 16,-2 0 4-16,2 1-5 0,-1 2 3 0,8 0-3 16,0 1 6-16,6 2 2 0,1-1-1 0,0 2 1 0,0 1 1 15,-3 1-6-15,8-2 2 0,-2 1-2 0,5 1 3 16,4 0 3-16,-1-1 0 0,8 1 0 0,-3 0-5 0,0 0 6 15,10-1-4-15,-6 1 6 0,2 1-5 0,10-2-4 16,-7 0 0-16,4 1 0 0,10-1-5 0,-8-1 2 16,2 0 3-16,12-1 0 0,-5 1 3 0,5-1 1 15,13 1-3-15,-2-3 4 0,3 0 6 0,8-1-12 16,1-1 2-16,8-1-4 0,2-1 6 0,4 0-4 16,4 1 2-16,8-2-3 0,0 2-3 0,7-1-23 15,-1 2-9-15,4 0-7 0,3 1-54 0,1 1-51 0,4 2-4 16,0 1-31-16,-1 2-170 0</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4-06-16T03:48:47.221"/>
    </inkml:context>
    <inkml:brush xml:id="br0">
      <inkml:brushProperty name="width" value="0.05292" units="cm"/>
      <inkml:brushProperty name="height" value="0.05292" units="cm"/>
      <inkml:brushProperty name="color" value="#FF0000"/>
    </inkml:brush>
  </inkml:definitions>
  <inkml:trace contextRef="#ctx0" brushRef="#br0">10695 14081 1958 0,'-71'0'98'0,"-11"-2"-46"0,-5-1-25 0,-8-2-65 0,-2-1-48 0,-4 0 66 16,0 0 6-16,-2 0 21 0,3-1 36 0,-4 0-14 15,-1 0-4-15,1-1-5 0,-2-1-16 0,-3-3-8 0,3 5 7 16,-3-1-8-16,1 0 5 0,-4-1 20 0,1 3-11 16,-2-2 13-16,-1-1-9 0,-4 2-3 15,-1 1 1-15,2-1-4 0,-4 1-9 0,-4-1 2 0,2-1 0 0,-5 0 0 16,-1 1 0-16,1-2-1 0,-3 1 4 0,-2 0-2 16,-3-2 5-16,0 3-6 0,-1-1-2 0,1-2-1 15,4 3 3-15,-7-4-2 0,1 1 2 0,1-1-1 16,-2 1 0-16,-1-1 0 0,4 1-5 0,-3-1 3 15,-3 2 4-15,6-1-7 0,-2 1 11 0,2-1-10 16,8 2 9-16,-4-2 0 0,5 1-4 0,5-2 3 16,0-1-3-16,2-1 0 0,2 1 1 0,5-4 0 0,1 1 0 15,2-2 4-15,6 0-4 0,1-1 6 0,4-1-1 0,2 0 7 16,1-2-2-16,6-3 3 16,6 0-6-16,6-1 13 0,5-1-4 0,3-1 6 0,3 0-6 15,5 0 9-15,12-1-3 0,1 3 3 0,8-2-16 16,3 1-9-16,-1-1-1 0,9 2-1 0,2 0-8 0,6 1-9 15,4-2-4-15,4 0-2 0,4-1-14 0,6-1-9 16,2 0 11-16,7-2-8 0,4 1 13 0,6 0 5 16,4-3-3-16,7-2 5 0,2 2 9 0,10 1 7 0,2 2-3 15,8 0 4-15,3-2-7 0,5 0 11 0,9 3-5 16,2 2 7-16,2 0-7 0,5 2 8 0,4 2 0 0,6 1 3 16,3 2-3-16,5 0-2 0,2-1 0 0,4 3 0 15,4-1 3-15,5 1-4 0,3 2 4 0,2 1-4 16,3 2-2-16,4 0 4 0,2 1-5 0,3-1 6 15,1 0 7-15,4 4-5 0,6-4 2 0,1 5-3 16,3-4-9-16,3 2 13 0,-2 1-5 0,6 0 7 0,1 0-10 16,4 2 4-16,-1-1 3 0,0 0 0 0,4 1-7 15,-1 1 8-15,1 0-9 0,3 0 10 0,3 1-3 16,2-1-8-16,1 2 12 0,-3-2-11 0,2 0 7 0,-1-1-3 16,2 0 0-1,4 1 0-15,-7 1-4 0,10-1 10 0,-4 0-12 0,2-1 11 0,3 1-9 0,-6 2 4 16,2-1 5-16,-3 2-3 0,3-2-3 0,-3 3 2 15,0 0-3-15,-2 1 4 0,-2 0 0 0,0 0-1 16,-4 2 1-16,-2 0-2 0,0 2-3 0,-4 0 3 16,1 1-1-16,-5-1 1 0,-3 2 4 0,0 3 1 0,-3-1-5 15,-1 0 2-15,-5 1-1 0,3-1-1 16,-8 1 6-16,-1 0-6 0,-2 1 4 0,-5 0-2 0,1 0-1 0,-4 1 0 16,-5 1-5-16,-3-1 8 0,-4 1-4 0,-3 0 4 15,-5 1-4-15,-2 1 3 0,-5-1-2 0,-5 1 4 16,-3 1-5-16,-9 0-2 0,-4 0 9 0,-4 3-7 15,-6-1 7-15,-4 1 3 0,-4 2-10 0,-7 0 7 0,-5 2-7 16,-4-2 0-16,-8 0-3 0,-4 0 3 16,-4 3 0-16,-3-3 2 0,-5 3 4 0,-2-3-4 0,-5 0-3 0,-4 2-4 15,-6-4 3-15,-6 4-2 0,1-2 11 0,-9 4-4 16,6 0-1-16,-11 3-1 0,-8 2 0 0,-6 1-1 31,-5-1 2-31,-6 2-2 0,-2 1-3 0,-4 0 4 16,-2 0-1-16,-3 2 2 0,-1-1-8 0,-3-5 7 15,-6 3-2-15,-6 0 3 0,2 1-3 0,-4 3-5 16,-2-1 1-16,-1 0 0 0,-4 1 6 0,0 1-5 0,-2 1 4 16,-3-2-6-16,-4-2 8 0,-3-4-3 15,0 0 1-15,-5-1 0 0,-2 0 8 0,-3 1-4 0,-4-1-4 16,-2-1 0-16,-5 2-7 0,-1-2 7 0,-5 1 2 16,-2 2 2-16,3 0-4 0,-13 1-24 0,-1-1 10 0,2-1-14 15,-10 2 1-15,-4 4-16 0,3-2-9 0,-13 3-2 16,3 0-46-16,-3-1-55 0,-10 2-29 0,2 0-44 15,-8 3-457-15</inkml:trace>
  <inkml:trace contextRef="#ctx0" brushRef="#br0" timeOffset="8561.16">10227 8215 1213 0,'-14'-5'26'0,"4"2"-50"0,-2-1-1 0,5 2-3 0,1-2 5 0,0 1 22 0,1 0 8 0,0-2-4 0,1 2 22 0,-10-6 3 0,3 4-4 0,0 1 4 15,-4-1-2-15,6 0-12 0,2 0 3 0,-4-1-7 16,3 1-1-16,-5-1 3 0,1 0-3 0,2 2 3 16,-1 0-10-16,0 0-4 0,0 1 2 0,1-2-5 0,-2 1 5 15,-1 1 8-15,-1-1-1 0,-2 2 3 0,1-3-4 0,-4 2 5 16,-1-1 2-16,-4 2 2 0,-2-1 3 0,-3 2-2 16,-4-1-6-16,0-1 2 0,-2 2-3 0,-2-1-8 15,-4 0 5-15,-1 0-6 0,-6 2 7 0,-1-1-7 16,-4 1 2-16,2 0-3 0,-6-1 3 0,-1 1-6 15,-1 0 2-15,-3 0-5 0,-1 0 1 0,-3 1 6 0,2-1-5 16,-3-1 6-16,0 0 6 0,2-2-10 0,-2 1 4 16,0-2-6-16,4 0 8 0,-1-1-2 0,-2-1 3 15,5-1-4-15,-3-1-7 0,1 0 9 0,2 0-4 0,3-3 6 16,-2 0-1-16,2-2 0 0,1-1 3 0,1 0-2 16,3 0 1-16,3 0 7 0,3-1-2 0,5-2 4 15,-1 1 0-15,6-2 1 0,-1 0-6 0,3 1 3 16,5-1-9-16,1 0 2 0,5 2 0 0,1-2-1 15,4 4 0-15,2-3-10 0,6 3 3 0,0-2-8 0,4 2-9 16,3 1-5-16,3 1-2 0,1 0-1 0,5-1-9 16,3-2 14-16,3 1-14 0,5-3 15 0,5 0-16 0,4 1 14 15,5-1 2-15,6-1 2 0,4 3 10 0,4-4-7 16,6 1 7-16,6-1-8 0,-1 0 8 0,6 2 9 16,0 0-9-16,2 3 7 0,4-1-8 0,4 3 6 15,3 1 1-15,3 2 0 0,2-1 1 0,0 3-4 16,3 0 3-16,3 1-3 0,2 0 13 0,2 0-10 15,-2 1 6-15,5 2-8 0,2-2-3 0,0 2 10 16,5 1-7-16,-5 1 8 0,1 0-6 0,1 2 4 0,-2 0 4 16,1 3-1-16,-1 2 3 0,-3 0-6 0,-2 1-2 15,-3 1-1-15,2 2 3 0,-2 0 0 0,-2 1 4 16,-1 3-4-16,-7 1-2 0,1 1 2 0,-3-1-3 0,-5 2 3 16,-3-1-1-16,-7 2 1 0,-3 0 4 0,-4-2-2 15,-6 2-1-15,-1-1 18 0,-7 2-5 0,-4-2 10 16,-4 1-11-16,-7 1-3 0,-1 2-10 0,-7 0 6 15,-1-3-5-15,-6 1 10 0,-2 1 9 0,-3-1-1 16,-3 1 26 0,-4-1 1-16,-4 2 2 0,-3-2-2 0,-4 2-25 15,-3 2 1-15,-6-1-11 0,-6 0 8 0,-3 1-8 0,-6-4 4 0,0 3-1 0,-6-2 1 0,-6 0-11 0,0 2 2 16,-6-2 0-16,-3-1 2 0,1 0-3 0,-4-1 1 31,1 0-4-31,-2-2 3 0,-2 0 0 0,-4 0-5 16,0 0 1-16,2-2-1 0,3 1 5 0,0-2-3 15,2 0 5-15,3-2-5 0,-2 0-2 0,5 1 0 16,0-3-2-16,1 1 3 0,3-2 1 0,2-1-10 16,2 2-4-16,1-7-5 0,2 2-31 0,6 3-25 15,0-4-8-15,6 2-9 0,-3-2-62 0</inkml:trace>
  <inkml:trace contextRef="#ctx0" brushRef="#br0" timeOffset="9369.09">11129 7542 1274 0,'-16'-7'-13'0,"-3"0"-10"0,3-1 3 0,1 2-2 0,1 1 24 0,0 1 11 0,1 1-4 0,0-1 5 0,2 2-7 0,2-1 9 16,1 1 2-16,0 0 2 0,0-3 0 0,2 1-9 16,0 1-3-16,4-1 0 0,-3 2 3 0,1-2-24 15,5 2 7-15,-1-2-14 0,5 1 2 0,0-1-8 16,0 1 6-16,6-2-6 0,2 0 5 0,2 1 9 0,5 1-7 16,5-2 8-16,2-1-2 0,6 0 1 15,3 0 2-15,4 0 0 0,1-2 12 0,5 2-2 0,5-1-2 16,0 1-2-16,4 0-8 0,1 0 11 0,3 1-3 15,2-1 4-15,0 2-4 0,2 1 3 0,3 0 2 0,5-1 0 16,5 1 7-16,4-2-1 0,1 1-3 0,5 1 1 16,-1-1 1-16,6 1 1 0,2-1-1 0,-1 3 0 15,6-2-8-15,0 1 3 0,0 1 3 0,1 1-1 16,-1-1-3-16,3 1 10 0,-1 1-5 0,0-1 7 16,1 2-12-16,-1 2 2 0,0-1 3 0,-1 2 1 15,-1-1 4-15,1 2-5 0,-3 1-6 0,1 1 1 0,-5 0-2 16,0 1 2-16,-2 1 4 0,-5-1-2 0,-2 2 0 0,-6 0 29 15,-1 1-8-15,-4 0 13 0,-5 1-22 0,-2 3-3 16,-5-2 2-16,-4 1-2 0,-7 1 4 0,-1 2 6 16,-2-1-11-16,-5 4 9 0,1-1-13 0,-7 0-4 15,-2 4 3-15,-6-3-5 0,2 1 1 0,-2 0 3 16,-4 1-3-16,0 0 2 0,-7-1-3 0,0-3 0 16,-1 2 4-16,-5-3-2 0,-6-2 6 0,6 0 0 15,-3-1-3-15,-1-2 1 0,1-2-9 0,-4-1-52 0,-4-4-13 16,1 1-22-16,1 0-125 0</inkml:trace>
  <inkml:trace contextRef="#ctx0" brushRef="#br0" timeOffset="13965.11">19117 14989 812 0,'0'0'-54'0,"-1"0"31"0,1-1-2 0,-2 0 15 0,1 1 13 0,0-2-4 0,0 1-1 0,0 0 0 15,0 0 17-15,0 0 1 0,0 1 4 0,-1 0-6 16,0-3-14-16,0 1 8 0,1 1-8 0,-1-4 8 16,-2 1-3-16,1 0 0 0,-1-1 2 0,1 1-2 15,2 2 4-15,-2-2-6 0,1 2 7 0,0-2-7 0,0 2 7 16,2 0 6-16,-2-2-6 0,1 3 7 0,-2-3-1 0,2 2-2 15,0 0 0-15,0-1-3 0,0 3-3 0,0-2 5 16,-1-1-1-16,2 2 2 0,0 1-3 0,0-1 3 16,0 0-3-16,-1-1 1 0,1 0-6 0,-1 0 16 15,0 0 0-15,0 0 8 0,-1 2 11 0,1-1-25 16,0 0 7-16,0 0-13 0,1 0 11 0,-1 0-3 0,0 0-1 16,-1 0-2-16,1 0-11 0,-1 0 0 0,1 0-3 15,-33-12 2-15,27 13 2 0,-3-1-4 0,0 1 4 16,-2 0-4-16,-1 0 10 0,-1 0 0 0,1 1-1 0,-3-1 1 15,-1 0 4-15,-3 0-10 0,1-1 6 0,-5 0-7 16,-1 0 2-16,-5 0-5 0,-1 0 5 0,-1 0-3 16,-2-1 3-16,-1 1 4 0,-3-1-7 0,-5 0 9 15,1 0 10-15,-4-1-15 0,1 2 1 0,-4-4-7 16,-2 2-4-16,-3-1 6 0,-3 0-2 0,1 1 2 0,-1-2-6 16,-2 0-1-16,1 0 4 0,-2-2-2 0,-2 1 7 15,-3-1 2-15,0 2-5 0,4 1 4 0,-5-4-11 0,-2 1 3 16,3 1 5-16,-4 0-1 0,0-1 1 0,5 0-3 15,-7-2 0-15,6 3 0 0,-3 1 3 0,-3-3-3 16,2 1 4-16,3-1-3 0,-1 0 6 0,3-2-6 16,-1 1-2-16,0 1 1 0,2-4 14 0,3-1-8 15,3 0 9-15,1-3-9 0,-1 2 16 0,2-3-4 16,0 2 2-16,4-1-2 0,2-1 7 0,3 0-2 16,3-2 4-16,5 1-3 0,6-1 1 0,-1 1-6 0,0 0-3 15,3-1 1-15,1 0-5 0,6 0-10 0,3 0 0 16,3 4-3-16,2-3 2 0,5-1-12 0,3-1 2 0,2-2-10 15,4 0-19-15,3-1 6 0,4 2 1 0,5-4 4 16,2 0 15-16,7 0-2 0,3-1-3 0,7 0 0 16,3-1 3-16,5 0-14 0,0-2 11 0,6 3-11 15,5 0 4-15,4 0 17 0,5 0-8 0,2 1 11 16,1 0-3-16,4 1 1 0,4 0-4 0,1 0 5 0,3 2 4 16,3 3-8-16,2-1 12 0,5 2-9 0,3 1 9 0,2-1 1 15,4 2-4-15,2-1 3 0,1 2-7 0,4-3 3 16,1 5 1-16,3-3 0 0,4 4 0 0,0 1 1 15,4-1-3 1,4 1 2-16,1-1-7 0,4 2 6 16,0-1 1-16,1 1 2 0,3 1 8 0,1-1-10 15,3 1 3-15,0 3-5 0,1 1 0 0,3-1 2 0,-2 1-1 16,0 2 1-16,0-2 4 0,-2 5 0 0,3 0-4 0,-2-1 3 0,1 1 4 0,-3 0-5 16,2 1 3-16,0-1-5 0,-3 3 0 0,4 1 6 15,-3 1 0-15,-1 1 1 0,-3-2-3 0,1 1-3 16,-3 2 0-16,-2 2 0 0,-1-1 6 0,-3 0 1 15,-3 1 3-15,-3-1-3 0,-3 3-3 0,-2-1-3 16,-2 2 0-16,-4 0-1 0,-2 0-1 0,-3 1 3 16,-2 2-3-16,-3 0 5 0,-2 3 3 0,-5 0-8 15,-3 2 1-15,-7 2-2 0,-2 0 13 0,-5 1-3 0,-4 1 0 16,-9 4-3 0,-3 1-2-16,-4 0-2 0,-8-2 8 0,-5 4-7 0,-6-2 2 0,-3 1 6 0,-5-1-6 15,-4-3 6-15,-5 0-4 0,-3 1 17 0,-5-3-5 0,-4-1 9 16,-5 1-2-16,-6-3-14 0,-3 1 7 0,-3 2-10 15,-6 0 6-15,-6 0-2 0,-8 1-2 0,-8 0 1 16,-6-2-4-16,-5 0-4 0,-4 1-1 0,-4-4 1 16,1 0 9-16,-5 0-7 0,-2-1 8 15,-7 0-8-15,4-1-5 0,-4-4 2 0,0 3-2 0,-3-3 4 16,-5 0 9-16,4-2-11 0,-4-1 3 0,0-1-3 0,-1-1 11 16,-6 0-3-16,4-2 7 0,-3 1-6 0,0-2 2 15,-3-1-10-15,1 0 3 0,-5 0-5 0,2 0 5 0,-3-3-7 16,0 2 0-16,-1-2 0 0,-1 0 1 0,-2 2 0 15,-1-2-3-15,1 1 1 0,0-1-3 0,-1 3 3 16,0 1 2-16,-1 0-1 0,0 1-3 0,3-1 7 31,-3 2-7-31,-1 2 5 0,1-1-22 0,2 2-1 0,-2-1-6 0,3 0 4 0,1 3-8 0,-2-1-5 16,4 2-4-16,0-2-5 0,1 0-54 0,1 1-55 0,1-1-19 16,1 0-19-16,2-1-153 0</inkml:trace>
  <inkml:trace contextRef="#ctx0" brushRef="#br0" timeOffset="16221.49">16197 7801 90 0,'0'0'15'0,"0"0"39"0,0 0-1 0,0 0 5 0,0-1 4 0,0 0-4 0,0 0-11 0,0 1-15 16,0 0-4-16,0-2-4 0,0 1-16 0,-1 0 2 16,0 0-6-16,0 0 4 0,0 0-13 0,0-2 5 15,0 1 0-15,0 1 3 0,0-2 2 0,0 2-6 16,0 0 1-16,0 0-5 0,0-2 2 0,0 1 9 16,0 2-5-16,-1-1 6 0,1 0-6 0,1 0 34 15,-1-1-3-15,0 2 12 0,0-1-1 0,1 1-4 0,-2-1-3 16,1 0-1-16,-1-1-7 0,1 1-9 0,-2 0 2 0,1 1-5 15,0-1-11-15,0 0 11 0,0 0-9 0,0-1 9 16,0 1-7-16,0 1 0 0,0-1 2 0,1 0-2 16,0 0-5-16,-1-1 0 0,2 2-1 0,0 0 2 15,-1 0 2-15,0 0-1 0,0 0 2 0,0 0-3 16,-1 0-7-16,1 0 5 0,0 0-5 0,1 0 6 0,0 0-1 16,0 0-1-16,0 0 0 0,1 0-1 0,0 0 1 15,14 5-2-15,-8 0 0 0,-1 0-1 0,-1-2 5 0,1 2-3 16,1 1 3-16,1 0-4 0,0 1-6 0,0 0 9 15,3 4-7-15,-1-1 8 0,0 2-6 0,0 1-7 16,3 0 9-16,0 2-7 0,3 0 5 0,0 4 5 16,0-1-7-16,-1 6 7 0,2 0 0 0,-1 3-10 15,0 2 13-15,0-1-12 0,1 5 11 0,2 1-5 16,1 1-3-16,3 4 2 0,0 0-1 0,-1-1 1 0,0 1 1 31,1 3 1-31,4-2 8 0,-1 5-14 0,0-2 5 16,4 2-8-16,-4-2 12 0,3 3 0 0,-1-2-6 15,-4 3 3-15,2-1 3 0,-1 1 1 0,0 1 4 16,1 2-4-16,1 1 0 0,-2 2-1 0,0-1 2 16,-4 5-1-16,1-1 3 0,-3 3-6 0,2 2 4 0,-3 1-4 15,-1 1 8-15,1 2-9 0,-2 2 1 0,0 3-2 16,-1-2-6-16,-2 4 5 0,2-2-3 0,-4 4 4 16,-2 0 1-16,3-1-2 0,-4 3 5 0,1-2-4 15,-1 1 4-15,0 4 1 0,-2-3-4 0,3 3 5 0,-2-1-8 16,1-1 11-16,-1 0 5 0,-3-1 3 0,3 2 13 15,1-2-13-15,-1 0 3 0,-1-1-5 0,0 1 6 0,0-2-8 16,1 4-2-16,-1-4-1 0,-2-1 2 0,2 0-5 16,1-3 1-16,-2-1-4 0,1 1 6 0,0-5-4 15,1-2 6-15,0-2-7 0,-1 0 4 0,0 1-1 16,0-4-5-16,2-2 4 0,-2-2-8 0,0-4 17 16,1-1-5-16,0-1 9 0,0-1-12 0,0-1-1 15,-1-2 1-15,0-1 0 0,0-2 5 0,1-1-10 0,-2-3 6 16,0-2-7-16,2-1 4 0,0 0-1 0,-3-3-5 15,1 0 4-15,2-3 4 0,1 2-3 0,0-5 2 16,-1 0-4-16,-1 0-3 0,0 1 0 0,-3-1-3 0,2-2 3 16,0 4 5-16,1-5-6 0,2 4 5 0,-1 0-5 15,-1-1 1-15,-2 0 6 0,2-3-6 0,-1-1 4 16,1-1-7-16,-2-1 4 0,-1-2-2 0,0-2 1 16,0-1-16-16,0-2-27 0,1-4-2 0,0-1-15 15,-1-2-66-15,2-1-192 0</inkml:trace>
  <inkml:trace contextRef="#ctx0" brushRef="#br0" timeOffset="16810.84">17202 13077 1368 0,'-3'-1'81'0,"-1"-2"112"0,4 3-192 0,0 0-6 0,-12-7-8 0,9 5 10 0,-2-3 24 0,3 3-1 16,1-2 5-16,-2 1-3 0,2 0 6 0,0 1-8 16,1 2 0-16,0 0-3 0,0 0-11 0,0 0-6 15,0 0 1-15,0 0-1 0,0 0-8 0,0 0-5 16,1 0 1-16,9-1-1 0,-6 6-1 0,2 2-3 0,-1 3 0 16,2 3 1-16,3 3 5 0,0-1-1 0,1 5-3 15,5 0 3-15,-1 2 8 0,3 3-3 0,0 0 8 16,1-1-6-16,1 0 4 0,-3-3 5 0,0 0-2 15,-1-2 5-15,-2-1-1 0,1 0-9 0,1-3 1 0,0 0-3 16,1-2 10-16,-2-2-3 0,-1-1 0 0,2 0-2 16,-3-3 0-16,2-1 3 0,-1-1 4 0,2-4-3 15,1 0-4-15,-1-3 3 0,-1-3-3 0,0-3 3 0,2-4-4 16,0-1 7-16,5-5-3 0,0-6 6 0,0-1-2 16,0-4-5-16,1-2 4 0,-3-3-5 0,0-1 3 15,-4-1 0-15,0-3 0 0,-3 2 1 0,0-3-1 0,-1 1-2 31,-1 2-1-31,-1 3 0 0,-3 3 4 0,0 5-9 16,0 1 2-16,-3 3-6 0,0 2-11 0,-2 5-14 16,-1-1-1-16,0 4-4 0,-1-1-14 0,1 4 10 15,-2-3-5-15,0 6 5 0,-1-2-30 0,0 4-60 16,0-1-28-16,-1 3-20 0,2-2-203 0</inkml:trace>
  <inkml:trace contextRef="#ctx0" brushRef="#br0" timeOffset="38428.11">24971 15518 950 0,'0'0'-28'0,"0"0"11"0,0 0 25 0,0 0 3 0,0 0-3 0,0 0 4 0,0 0-11 0,0 0 6 0,0 0-7 15,0 0-1-15,0 0 6 0,0 0 3 0,0 0 2 16,0 0 7-16,0 0-1 0,0 0 1 0,0 0 0 16,0 0 4-16,0 0 0 0,0 0-3 0,0 0 1 15,0 0-10-15,0 0-9 0,0 0 1 0,0 0-2 16,0 0 4-16,0 0-3 0,0 0 4 0,0 0-4 0,0 0 9 15,-1 0-7-15,0 0 3 0,0 0-4 0,0 0 0 16,-1 0 2-16,2 0 0 0,-1 0 0 0,0 0 3 0,0 0-6 31,-2 0-4-31,2 0 1 0,-3 0 2 0,-32 5-10 16,30-4 6-16,-1 0-9 0,0 1 5 0,1-2 6 16,-2 0-2-16,-1 1 3 0,1-1-3 0,-2 0 6 15,-2 2 0-15,2-2 1 0,-4 1-10 0,2 0 12 16,-3-1-4-16,-1 0 8 0,-1 2-8 0,0 0-1 15,1-2 1-15,-1 0 0 0,-2 0 5 0,-1 1-7 0,-3 0 2 16,-5-1-3-16,3 2 9 0,-3-2 2 0,1 1-5 16,2 0 3-16,-2 0-1 0,-2 0-3 0,-2 0 6 0,0 2-6 15,-2-1 16-15,0 0-5 0,6 0 7 0,-5-1-6 16,-3 0 6-16,0-1-5 0,-5 1 6 0,4 1-5 16,0-1 2-16,2-4 0 0,-5 6-4 0,2-3 3 15,-2 2-5-15,1-2-6 0,4 0 0 0,-5 0-2 16,-1 0 2-16,-1-2-1 0,-1 1-1 0,2-1 0 0,-2 4-5 15,1-2 7-15,1 0 1 0,0-3 3 16,2 2-2-16,-1-1 12 0,0-1-9 0,-2 2 9 0,0-1-12 16,2-1 11-16,0 3-3 0,0-2 3 0,-1 1-17 15,1-2 11-15,0 1-7 0,5 0 8 0,-5-2-15 0,-1 2-1 16,-4-1 5-16,0 1-3 0,2 1 3 0,0-2 0 16,-1 1-2-16,2 1 1 0,0-4-1 0,0 1 1 15,-4 2-3-15,1-1 2 0,-3 1 4 0,3-2-4 16,-1 3 5-16,-1-1-4 0,1-1 4 0,0 1-2 15,3 0 1-15,-4 1 0 0,-1-2 6 0,1 0-3 0,-1 1 4 16,4-2-6-16,-2 2-5 0,1-1 3 0,1 1-2 16,0-1 4-16,0-1-8 0,-4 0 4 0,3 0-2 0,-2 0 3 15,1 0 4-15,1 2-8 0,2-3 1 0,-2 2-3 16,3-1 3-16,-3-1 7 0,-3 0-5 0,2 2 7 16,-4-2-2-16,3 0 4 0,1 2 0 0,0-2-2 15,-1 4-6-15,4-3 4 0,-1 1-2 0,-2-1 2 0,2-1-7 16,-4 2 0-16,1-1 2 0,0 1-2 0,0 0 4 15,3-1 0-15,0 0-6 0,4-1 4 0,-2 1 5 16,0-1-7-16,-2 0 5 0,0 0-8 0,3 0-2 0,0-2 8 16,-2 3 0-16,0-2 3 0,1 0-2 0,4 0-5 15,3 0-1-15,2 0-1 0,-5 0 4 0,2 0 2 16,-2-2 4-16,4-1-3 0,1 0-8 0,3 0 12 16,1 0-9-16,-1-2 11 0,2 3-10 0,1-3 6 15,2 0 9-15,4 1-2 0,3-2 11 0,0 1-4 16,5 2-6-16,-1-4 3 0,2 4-7 0,1-1 7 15,1-1-7-15,2 0 6 0,0-1-5 0,3 1-12 0,1-3 11 16,2 3-12-16,3-1 7 0,2-1-6 0,2 1-7 16,1-2 2-16,3-1-5 0,4 1 4 0,0-3-1 15,1 4 1-15,-1-3 2 0,2 1-3 0,4 0-2 0,2 0 0 16,4 0 1-16,5 4-1 0,-2-4 8 0,3 2-6 16,1 0 2-16,3 1 3 0,3 1-3 0,4-1 4 15,-1 1-4-15,-1 1 2 0,4-1-4 0,0 4 2 0,3-2-9 16,3 1 12-16,-2 0-4 0,3 0 6 0,3 1 1 15,0-1-4-15,2 2 4 0,1-1-5 0,2 0-1 0,1 2 7 16,2 1-5-16,0-2 5 0,2 1-2 0,0-1-6 16,3 2 5-16,-1 2-5 0,5 1 11 0,2-1-7 15,1-1 4-15,0 0-4 0,1 0 1 0,2 2 2 16,0 1-2-16,1 0 2 0,1-1-3 0,-1 1 3 16,2 0-3-16,1 0 3 0,-3 1-9 0,1 0 12 0,1-1-3 31,-3 3 4-31,2 0-13 0,-1-2 8 0,-1 2 0 15,3-1 3-15,-2 2-1 0,1-1-3 0,2 3-3 16,-3-3 0-16,0 0 5 0,0 2 4 0,-4 1-4 0,0-2 4 16,2 1-9-16,-3 0 7 0,-1 0-1 0,-2 3 3 15,1 0-9-15,-1 1 3 0,-4-2-1 0,3 0 3 16,-2-1 2-16,0-1 2 0,-2 3-5 0,-1 0 1 16,-1 2-5-16,2 0 1 0,0 0 2 0,-3-2-2 15,0 2 4-15,1-2-3 0,-4 2 3 0,2 0-4 16,-4-1-4-16,-3 1 11 0,1 0-7 0,-5-1 8 0,1 2-7 15,-5 0 1-15,-1-1 2 0,-1 1-1 0,-2 1-2 16,0-1 1-16,1 2-4 0,-4-2 1 0,-1-1-23 0,-5 3 25 16,0-2-10-16,-5 2 14 0,1 0-1 0,-3 0-4 15,-4 0 3-15,-5 1-3 0,2 0 4 0,-3 0 1 16,-3 2-3-16,2-2 2 0,-5 0-7 0,-1-1 1 16,-1 3 10-16,-4-3-5 0,-3 3 4 0,1-2 1 15,-3 3-4-15,-4-1 3 0,2-1-3 0,-4 1 3 0,-2-1-7 16,-1 1 6-16,0-2-3 0,-5 3-3 0,-1-2 6 15,1 0-3-15,-1 0 7 0,-4-1 0 0,1-1 1 0,-7 0-1 16,-1 0-4-16,-1-1 8 0,-1 3-10 0,-2-3 8 16,-2 1-5-16,-3 0-6 0,-3 0 3 0,-1 0-3 15,0 0 8-15,0 0-5 0,-3-4 1 0,-1 4-3 16,-3 0 0-16,-2-2-2 0,1 2 4 0,-6-1-3 16,1 0 1-16,-3 1-1 0,-3 0-3 0,-1 0 0 0,-3 0-6 15,-3 0-1-15,0-1 4 0,3 4-3 0,-2-2 16 0,-5 3-11 16,1-2 5-16,-7 1-9 0,3-2 1 0,4 1 1 15,-3-3-5-15,1 0 5 0,0 0 7 0,-4-4 0 16,1 3 3-16,2-3-2 0,-4 0 1 0,1 1-1 16,1-4 1-16,-3-1 0 0,1 2 0 0,1-4-69 15,-3 2-10-15,0-2-26 0,-1-2-100 0</inkml:trace>
  <inkml:trace contextRef="#ctx0" brushRef="#br0" timeOffset="40916.06">23085 9817 1555 0,'-6'-5'64'0,"-1"1"-44"0,-1 0-4 0,-3-1-33 0,4 1-12 0,-2-4 29 0,-1 6 6 0,1-2 1 0,-2-1 16 0,-4 1 0 0,-2 0-8 0,-3-1 2 16,0-1-16-16,-1-1 11 0,-2 0 7 0,3 0-2 15,-2 0-2-15,-1-1-9 0,0 0-5 0,-2 1 1 0,-1-2 3 16,0 0-4-16,-2 1 0 0,-2 1-1 0,0 0 0 16,-3-2-1-16,-1 0 2 0,-1 3-1 0,-5-2-1 0,-1-2 0 15,-1 3-4-15,-4 0 2 0,-3-3-5 0,1 2 7 16,-1-1-2-16,-6-1 4 0,-1-2 2 0,-4 1-3 15,-4 1-1-15,1-2-2 0,-1 3-4 0,-2 0 7 16,-3-2 0-16,-1 2 0 0,-1-3-3 0,-1 1 3 16,1-1-6-16,-3-2 5 0,-3-1-7 0,4 0 6 15,-5 0 3-15,6-2 1 0,4 1 2 0,-2-1-3 16,4-2 1-16,2 1-1 0,1-1 2 0,8 0 6 16,3-1-3-16,5 0 4 0,1-2-5 0,3 0 22 0,2-1-5 15,2-2 10-15,6 0-13 0,2-4 9 0,3 1 1 0,3-1 2 16,1-1-7-16,4-1-7 0,1 3 1 0,9 0-3 15,-2-1-10-15,7 1 2 0,4 0-7 0,1-1 5 16,3-2-5-16,2-1-4 0,6-3 4 0,4 0-3 16,3 1-2-16,6-5-5 0,2 2 3 0,4-1-1 15,6 0 5-15,5-1-5 0,6 1 0 0,5 0-2 0,4 0-3 16,1 4 5-16,2-1-3 0,3 0 4 0,5 3-5 16,1-1-4-16,3 3-1 0,4 3 0 0,-2 1-5 0,7 2 4 15,2 3-1-15,2 0 3 0,2 1-1 0,3 3 1 16,2 1 5-16,2 4-2 0,2-1 14 0,2 2-27 15,1 5 5-15,1 1-10 0,2 0 25 0,-1 4 1 16,2 1 3-16,2 3-3 0,-2 0 6 0,3 3-7 16,-1 1 4-16,0 5-8 0,1 2 1 0,-2 1 7 15,-2 2-5-15,1 2 7 0,-4 3-2 0,-2-1 2 0,-3 3 0 16,-4 3 0-16,-4 1 0 0,2 3 0 0,-4 3-4 16,-6-2 0-16,1 4-1 0,-7-2 7 0,-5 1 4 15,-5 2-1-15,-3 1-4 0,-9 2 2 0,1 2-3 0,-6 1 3 16,-1 1-4-16,-4-1 10 0,-1 4-10 0,-6-3 10 15,-4 1-9-15,-5 1 0 0,-5 0 10 0,0 0-7 16,-1 2 2-16,-5-1 1 0,-5 2-2 0,-5-1 2 16,-2 0-6-16,-6 0 6 0,-3-1-3 0,-6 2 3 15,0 1-2-15,-5 0-9 0,-1 3 0 0,-5-1-4 16,-8 0 2-16,-5 0 4 0,-4-3 2 0,-2 3-2 0,-3-3-6 16,-4-4 14-16,-1 1-9 0,-2-7 11 0,-3 2-9 15,-4-4-2-15,-3 0 7 0,-7-2-4 0,1 0 6 0,-2-3-20 16,-3-2-3-16,-1-1-5 0,-4-3-3 0,1-2 10 15,4-2-7-15,0-4 9 0,4-1 2 0,3-3-16 16,2-1-6-16,8-6-14 0,2 3-108 0</inkml:trace>
  <inkml:trace contextRef="#ctx0" brushRef="#br0" timeOffset="41632.98">22828 9672 1772 0,'-3'-3'37'0,"3"3"-1"0,0 0-110 0,0 0 37 0,0 0-3 0,0 0 19 0,0 0 22 0,0 0 20 0,0 0-6 0,0 0 7 16,1 0-18-16,1 0-7 0,-1 0 5 0,20 3-4 15,-15-1 5-15,2 0-8 0,0 1 0 0,2 0-1 16,2 2 6-16,1 1-7 0,0 1-2 0,5 0-3 0,3 1-4 16,0 3 8-16,1-1-3 0,1 3 4 0,-2 1 2 15,5 3-5-15,0-2 9 0,4 6-6 0,0-1 10 0,-1 1-8 16,-1 3 1-16,2-3-2 0,-2 3 9 0,1 0-4 16,1 2 1-16,0 4-4 0,2 0-8 0,-2 3 8 15,1 1-1-15,-3 4 3 0,2 4-7 0,2 2 8 16,0 1-6-16,0 4 7 0,-1 3-7 0,-1 3 7 15,1 7-6-15,0 2 6 0,1 5 0 0,1 2-10 16,-3 4 12-16,0 3-10 0,-2 3 9 0,1 2 0 0,-2 2-7 16,2 3 5-16,-3 1-2 0,3 3-2 0,-3 2 5 15,1 0-5-15,-1-3 3 0,1 3 6 0,0-1-4 16,2-1 3-16,0 0-9 0,-4-3 9 0,-4 2-3 0,-3-2 5 16,-4-4-6-16,1-1 7 0,-2-2-1 0,-4-6 4 15,3 1-2-15,-7-1 5 0,1-2 0 0,-4 2 1 16,-2-2 1-16,-1 0 10 0,-3-3 2 0,-3-1 3 15,2-2 0-15,-3-2-15 0,0 0-1 0,-1-5-2 16,-4-1-3-16,2-2-3 0,1-1 1 0,0-1-1 16,-1 1 1-16,-5-5-4 0,0-4 3 0,0 1-4 15,0-4 0-15,0-1 5 0,3 1-5 0,1-3 5 0,-3-2-6 16,5-4 6-16,-2-1-3 0,4-3 3 0,2 0-2 0,2-2-3 16,0-4-1-16,0 0-1 0,1-2-15 0,0-2-30 15,0 2-5-15,0-4-16 0,2 0-87 0,-2-3-117 16,1 0-84-16</inkml:trace>
  <inkml:trace contextRef="#ctx0" brushRef="#br0" timeOffset="42270.01">23917 14056 1685 0,'0'0'51'0,"0"0"26"0,0 0-116 0,0 0 17 0,0 0 0 0,0 0 9 0,1 0 14 0,0 0 6 15,1 0-2-15,-1 0 2 0,-1 0-6 0,1 0-3 16,0 1-5-16,10 12 0 0,-8-7-4 0,0 1 7 16,-2 1-1-16,1 2 3 0,0 2-2 0,0 3-8 15,1 2 8-15,0 3-7 0,-1 4 11 0,-1 4 0 16,-1 2-6-16,-2 2 4 0,1-1 2 0,-2 2-5 15,1 1 6-15,0 0-5 0,0-2 5 0,1 0-1 0,1-1 2 16,0-3-2-16,2-1 2 0,2-4 3 0,0-4 1 16,3 0 1-16,-1-4 9 0,3-1-3 0,1-2 4 0,0-1-4 15,3-2 4-15,0-4-13 0,3-1-6 0,3-2 0 16,0-2-2-16,5-3-6 0,5-3 6 0,-2-4-8 16,5-3 8-16,1-2 4 0,-2-4 0 0,-2-3 0 15,-3 3-7-15,-1-3 9 0,1 0-3 0,2 1 6 16,-1-1-2-16,-2 1-6 0,-1 2-2 0,-4-1-3 15,-2 1-7-15,-2 2-36 0,-2 0-3 0,-2 3-17 16,-1 0-72-16,-6 0-129 0</inkml:trace>
  <inkml:trace contextRef="#ctx0" brushRef="#br0" timeOffset="52801.18">3259 13875 1131 0,'-5'-6'4'0,"3"0"-1"0,0 0 2 0,-1-1-4 0,2 1-4 0,-10-2 4 0,8 2 1 16,1 0 2-16,1 1-1 0,-1-1-2 0,1 0-1 0,0 1 0 15,-2-1 3-15,1 1-1 0,-3 1 1 0,2-1-1 16,-2 1-3-16,0 1-1 0,2 0 2 0,-2 0 0 15,0 2 8-15,-3-2-11 0,0 2 4 0,4 1-4 16,-1-1 7-16,1 0-3 0,0 1-2 0,-2 0 1 16,5 0 3-16,-2 0 12 0,3 0 1 0,0 0 3 0,-12 3 9 15,8-1 12-15,0 1-3 0,1 0 5 16,1 1-6-16,-3 1 2 0,-1 1-3 0,-2 1-1 0,0 2-20 0,1 1-14 16,4 2 4-16,-3 6-6 0,3-1 9 15,-6 2-6-15,1 2 4 0,-4-1-4 0,2 4 1 0,-3 0-6 16,1 0 0-16,1 1 0 0,2-4 10 0,-2-1-3 15,-1 2-3-15,2-5 0 0,1 2-13 0,2-4 9 16,3 0-4-16,-1-3 3 0,5 1-25 0,-1-2-28 16,1 0-11-16,2-2-7 0,2-1-50 0,0-1-59 15,3 0-32-15</inkml:trace>
  <inkml:trace contextRef="#ctx0" brushRef="#br0" timeOffset="53277.81">3197 14181 864 0,'-3'2'68'0,"-1"0"12"0,0 2-1 0,-2-2-1 15,0 2-41-15,-2-2-12 0,2 2-6 0,-2 0 0 0,-3 1 1 16,-1 1-9-16,0-1 4 0,-2 2-9 0,3-1-8 16,0-2 1-16,-2 3 1 0,-3 0 0 0,-2 0 6 0,0 0-10 15,-1-1 5-15,-4 0-5 0,2 1-5 0,-3 0 7 16,-1-2-11-16,1 2 13 0,-3-1-6 0,0-1 13 15,-1-3-1-15,-1-2 5 0,-1-1 2 0,0 1 12 16,1-4-3-16,3 2 6 0,0-4 2 0,-1-2 0 16,2 0-3-16,4-4-2 15,-2-1-19-15,4-1-7 0,0-3 4 0,3-2-4 0,2 1-8 0,2-5-4 16,1 2-2-16,3-1 1 0,2 0 1 0,2-2-3 0,4-1 5 16,4 0-2-16,2 0 13 0,5-2-15 0,0-1 6 15,4 2-7-15,2 2 9 0,3-2 4 0,1 3-4 0,2 0 6 16,3 2 0-16,0 1 5 0,0 2-3 0,6 2 4 15,-1-1-8-15,2 5 4 0,1-1-1 0,0 4 2 16,1 2-5-16,-2 2 2 0,1 0-3 0,4 4 4 16,-2 1 3-16,-1 5 5 0,-1 1 4 0,0 1-3 15,2 2-6-15,0 4 4 16,3 2-6-16,-3 3 6 0,-1 3-5 0,-8-1 9 0,-1 2 1 0,-4 2 1 0,-5 0 5 16,-1 1-4-16,-4 2 1 0,-3 1-2 0,-3 3 4 0,-5 2-1 15,-4 0-4-15,-4 3 1 0,-4-3-9 0,1 2-6 16,-5-2 7-16,0 1-6 0,-3 0 3 0,-2-3-25 15,-1-3-11-15,-3 1-6 0,0-2-49 0,-2-3-41 16,-2-1-26-16,1-4-25 0,-3-3-287 0</inkml:trace>
  <inkml:trace contextRef="#ctx0" brushRef="#br0" timeOffset="55192.25">17046 7395 41 0,'-3'-1'31'0,"-2"-1"35"0,2 1 13 0,-2 0-4 0,1-1-6 0,0 0-37 0,-2 0 2 0,1-1-10 0,0 2-10 0,-4-7 7 0,3 6-7 0,1 1 8 15,-1-2 5-15,0 1 5 0,0-1 5 16,2 1-3-16,-2 0-6 0,-1 2 8 0,2-3-6 0,0 2 8 31,1-1 3-31,0 2-16 0,-2-3 5 0,3 0-9 16,-1 0 0-16,-1 0 3 0,2-1 3 0,-1 2-1 15,-1-1 6-15,2 0-2 0,-2 1-5 0,0-1 2 0,2 1-3 16,2-2-11-16,-3 2 8 0,4-2-10 0,-2 2-1 16,1-2-7-16,0 2-1 0,0-2-1 0,2 1 7 0,0-1-11 15,1 1 4-15,0-2-6 0,1 1 5 0,0 0 3 16,3 0-2-16,1 2 3 0,3-1-14 0,0 1 9 15,3 0-7-15,2 0 8 0,1 0-6 0,0 1 2 16,0 0 4-16,4 1-3 0,-2 1-5 0,0 0 12 16,0 1-9-16,1 0 10 0,3 2-4 0,-2 0-6 15,0 1 4-15,-2-1-6 0,-3 2 5 0,-2 0 3 0,0 0 1 16,-1 1 2-16,2 3-7 0,-5-2 0 0,2 3 0 16,-6 1 2-16,-4 0-9 0,1 0 4 0,-3 0 0 15,-1 0 5-15,-5 4 8 0,-4-3-7 0,-3 5 0 16,-2-1-4-16,-1-2-2 0,-7 5-1 0,-3-1-5 0,-4 1 3 15,1 4-10-15,-4-4 15 0,2 2-3 0,2-3 6 16,-1-4-3-16,5-1 13 0,1-3-3 0,3-1 7 16,3 1-4-16,1-3 2 0,3 1 1 0,3 0 0 15,2-3-4-15,1 1 5 0,4-2 3 0,3 0 1 16,-3-1 8-16,6 0 3 0,1 0 1 0,-1-3 3 16,2 2 8-16,-3-1-23 0,4-2 4 0,1 3-10 0,2-1 12 15,3-1-14-15,0 3 5 0,3-2-9 0,1-1 6 0,3 2-4 16,0-1 5-16,1-1-6 0,0 2-2 0,-1-2 3 15,0 0-8-15,-3 0 6 0,3 4-4 0,-4-1-5 16,1-2 5-16,-1 1-5 0,-1 1 0 0,-3 1-19 16,1-2-13-16,-2 0-2 0,-2 2-50 0,-1-1-83 15,-2 1-10-15</inkml:trace>
  <inkml:trace contextRef="#ctx0" brushRef="#br0" timeOffset="55749.41">17155 8100 1182 0,'-3'-4'347'16,"-1"1"-289"-16,-1 0-58 0,4 2-25 0,1 1 21 0,0 0 6 0,0 0 2 0,0 0 2 0,0 0-2 0,-1 0-2 15,-13-2 1-15,5-1-2 0,1 1-4 0,-5-2 5 16,2 0-5-16,-3-1 6 0,1 0 4 0,0-2-8 16,-3-2 2-16,0 0-4 0,0 0-3 0,-2-2-2 15,0 0-5-15,-2 0 2 0,-3-2-7 0,-1 1 2 16,-1-3 8-16,-1 1-4 0,4-3 11 0,-2 2-2 0,-1-1 1 16,2 0 1-16,-2-3 12 0,0-1 8 0,1-1-1 15,2 0 2 1,1-3-4-16,2 0-8 0,2-2 4 0,1 0-4 0,3 0 9 0,2-1-13 0,2 0 1 0,3 0-4 15,0-2 3-15,3 2 2 0,2 0-5 0,1 2 3 16,2 0-5-16,3-1-7 0,2 1 5 0,3-1-6 16,2 2-7-16,1-1 7 0,3 1-2 0,2 1 6 15,2 0 0-15,4 1-1 0,2-1 5 0,3 2-3 0,1 0 9 16,-1 2-10-16,1 0 2 0,3 0-6 0,1 0 4 16,5 1 5-16,-4 3-1 0,2 1 2 0,-2 1-1 0,-1 2 0 15,1 3-1-15,-2 1 0 0,1 3-6 0,-2 4 11 16,-2 3-4-16,1 4 7 0,0 2-5 0,-2 5 2 31,2 3 2-31,-4 6-2 0,-3 2-2 0,-3 5 4 16,1 2-4-16,-3 5 4 0,-1-1-2 0,-5 4-2 15,-2 0 1-15,-5 2 0 0,-2-1 5 0,-1-1 1 16,-4-4 0-16,-5-1 0 0,-2-1-5 0,-3-3 0 0,-3-1 3 16,-4-3-2-16,-2 0 3 0,-5-3-6 0,-1 0-5 15,-5 1 0-15,-2-1-15 0,-4 0-11 0,0-2 3 16,-1 0-6-16,-4-1 6 0,-2-3-23 0,-4-2-6 15,3-2-8-15,1-2-53 0,2 1-137 0</inkml:trace>
  <inkml:trace contextRef="#ctx0" brushRef="#br0" timeOffset="57699.03">23082 11390 704 0,'2'-4'90'0,"-2"1"-63"0,1-2 52 0,2 3-141 0,-1-1 20 0,1 1 21 0,2-1 21 0,0 1 0 0,-3 1-1 0,2-2-36 0,-7-5-40 15,4 7 6-15,-1 1-9 0,0 0 58 0,0 0 14 16,0-1 6-16,0 0-1 0,0-1 3 0,0 1 4 16,0 0 0-16,1 1 0 0,-1-1-2 0,1 0 9 15,0 1 6-15,0-2 4 0,0 1 34 0,-1 0-6 16,2 1 5-16,-1-1-4 0,-1 0 11 0,1 0-5 16,0-1 3-16,0 1-6 0,0 1-11 0,0-1 6 0,0 0-6 15,0 0 6-15,0-1-13 0,0 1-19 0,0 1 1 16,0-1-6-16,24-17-1 0,-19 17-10 0,0 0 2 15,-1 0-2-15,2 1 10 0,-1-2-11 0,2 2 4 16,-1 2-7-16,2-1 2 0,2 2 3 0,-1 1-2 0,4-2 2 16,0 6-4-16,1 0 1 0,0 0 1 0,1 4 1 15,-2 0 1-15,3 1-3 0,-2 1 1 0,-1-1-2 16,1 2 3-16,-2-1-4 0,-4 0 3 0,4 0-1 16,-4 1 9-16,-3-5-7 0,0 2 0 0,-4-1-4 15,-2-4 0-15,0 0 0 0,-5 0 5 0,1 0-1 0,-2 1 2 16,-3-1-5-16,-2 0-9 0,-3 0 3 0,-5-1-11 0,-1-2 18 15,0 0-8-15,-1-2 10 0,-2 2 0 0,1-3 11 16,-1 1 6-16,1-2 1 0,0-1 10 0,4-1 7 16,0 0-5-16,2-1 5 0,0-1-14 0,4 0-11 15,-1-1 1-15,3-2-4 0,2 4 4 0,-2-3 7 16,3 2-1-16,3 2 2 0,0-3-1 0,4 3-18 16,0-2 4-16,0 3-8 0,5-3 3 0,0 2-5 0,2-3 4 15,-1 4-5-15,3-3 0 0,2 4 10 0,2 0-7 16,3 0 8-16,-1 0-4 0,1 2 2 0,-1 1 5 0,-1 0-4 15,0 0-3-15,3 2-1 0,-3 1-4 0,1 0 2 16,-1 2-3-16,-1 2 6 0,-1-3-2 0,-2 1 4 16,-2-1 7-16,-1 3-9 0,-1 0 6 0,-1 0-6 15,-3 1 10-15,-1-1 3 0,-2 2-5 0,-4 0 4 16,-1 1 0-16,-3 4-8 0,-2 0 3 0,-4 1-5 16,-3 1 5-16,-2-1-3 0,-1 1 3 0,1-2-2 15,-3-2 12-15,1-1 5 0,-2 0 4 0,0-5-3 0,2 3 5 16,4-3-3-16,0-2 2 0,7-3-3 0,-3 0-9 0,2-3 1 15,-1 0-6-15,2-2 6 0,0-3 11 0,1 0-4 16,2 0 4-16,1-3-6 0,-2 0-11 0,1-2-19 16,0-2 2-16,0-1-9 0,1 0 1 0,2-1-35 15,0 0-3-15,0 0-14 0,3 0-38 0,0 2-66 0,0-2-30 16</inkml:trace>
  <inkml:trace contextRef="#ctx0" brushRef="#br0" timeOffset="58366.74">23117 12184 1243 0,'-9'-1'145'0,"3"0"-143"0,-5 0 2 0,4 0-36 0,0 0 44 0,-3 0 2 0,2-1 0 0,-2-1 3 16,1 0 10-16,-1-2 5 0,-2-2 3 0,1 0-1 15,-1-2 6-15,-2-1-13 0,0-1-2 0,-2-1-4 16,-2-1-8-16,0 0 13 0,1-3-7 0,0-1 9 16,0-1-7-16,1-1-3 0,-1-1 5 0,0-3-5 15,0 4-1-15,3-3 4 0,-2-1-3 0,2-2 2 0,1-4-12 16,0-1-8-16,2-3 1 0,2 0-3 0,-2-2 0 16,5 0 6-16,1 0-4 0,0 0 5 0,1 0-4 15,2-2-2-15,2 1 3 0,1-1-3 0,4 2 1 0,2 1-14 16,1 0 9-16,8 4-9 0,-2 0 10 0,3 3-2 15,2 2-6-15,1 0 3 0,1 2-8 0,1 2 9 16,4 0-2-16,1 3 6 0,3 2 0 0,-1-1-7 16,2 3 4-16,1-2-3 0,1 4 11 0,2 1-25 15,1 0 12-15,-1 5-15 0,1-1 30 0,-1 3-7 0,-1 3 4 16,0 2-8-16,0 3-3 0,-1 3 6 0,0 4-4 16,-1-1 4-16,-1 5-12 0,-3 2 12 0,-1 3-4 15,2 4 9-15,-1 0 0 0,-2 7 0 0,0 1-2 0,-2 4 1 16,-1 3-14-16,-2 2 5 0,-3 3-7 0,-2-2 7 15,-1 3-10-15,-4-3 14 0,-1 0 0 0,-4 0 5 16,1-4 5-16,-4-3 6 0,-3 0-5 0,-4-4 5 16,-4 1-5-16,-1-1 9 0,-2-2 0 0,-6-1 3 15,-1 0-6-15,-4-4 15 16,-2 1 4-16,-4-5 3 0,-4 2 13 0,-5-1-26 0,1 1-3 0,-1-2-8 0,-1-1-21 16,-4 1-12-16,-1-1-6 0,-5-1-4 0,-2-2-46 0,2 1-48 15,-2-2-37-15,-1-2-21 0,2 1-318 0</inkml:trace>
  <inkml:trace contextRef="#ctx0" brushRef="#br0" timeOffset="60630.75">18940 16408 326 0,'0'0'29'0,"0"0"4"0,-4-11-26 0,4 10 10 0,0 1-1 0,0 0 4 15,0 0-13-15,0 0-3 0,0-2-4 0,0 1 3 16,0 0-5-16,9-12 3 0,-7 9 2 0,-1 1 3 15,-1 3 2-15,0 0 33 0,0 0 1 0,0 0 15 16,0 0 28-16,0-1 3 0,0-1-2 0,0 1 1 16,0 0-17-16,0 0-15 0,0 1-6 0,-1-1 0 0,-17-15-8 15,11 15-10-15,2-3 6 0,2 2-8 0,-2 2-8 16,-1-2-17-16,-1 2 1 0,-1 0-5 0,-2-1 6 0,0-1-6 16,-1 1 2-16,-5 0-3 0,0-1-2 0,-3 0 1 15,0-2 1-15,-1 1 1 0,0 3 12 0,-2-2 2 16,-2 2 0-16,-2 0 2 0,1-4 7 0,-3 1 1 15,-1 0-2-15,0 0-1 0,-2 1-18 0,0-4 6 16,-2-1-8-16,-1 4 7 0,-1-5-9 0,-5 5 1 16,0-4-2-16,-2 0 1 0,0 1-2 0,0-3 0 0,-3 1 2 15,1 3 0-15,-2-2 4 0,1 0-4 0,-3 1-1 16,1 2-2-16,-2-3 2 0,2 1 7 0,-4-3 8 0,5 1-1 16,0-1 15-16,1 0 5 0,2 0-8 0,-3-1 7 15,-1-1 2-15,2 0-11 0,1-1 7 0,2 0-10 16,1-1-1-16,2 1 0 0,4-2-3 0,-1 2 0 15,0-1-6-15,2-2 7 0,1 2-7 0,4-2 7 16,0-1-10-16,3 1-3 0,1-2 1 0,2 0-4 0,2 0-3 16,2-1-1-16,-1 0 1 0,1 0-1 0,3 0 3 15,1-3 0-15,2 1 0 0,3 1 1 0,-1 0-4 16,3 1-4-16,3 0 4 0,3 0-3 0,1 2 7 0,2-1-3 16,1 1 1-16,0 0-3 0,4 0-8 0,-2-1 4 15,5 0-11-15,3-1 9 0,-1 4-5 0,4-2 4 16,1 3 9-16,-1-1-5 0,4-2 0 0,-1 3 9 15,2 0-9-15,5-1 8 0,-2 2-17 0,3-1 12 16,4 2-1-16,3 1 4 0,0 0 0 0,0-1-10 0,6 1 4 16,1-1-4-16,2 0 12 0,5 0-2 0,2 0-2 15,-2 0-1-15,3 2 3 0,1-1-5 0,1 3 4 0,2 0-4 16,1 1 6-16,2 0-5 0,1 0 1 0,3 0-2 16,-1 1-3-16,4 2 11 0,0-1-2 0,2 1 5 15,-1 0-5-15,5 1-4 0,0 1 1 0,3 0-1 16,0 0 5-16,1 1 1 0,1-1 0 0,1 1-1 15,-2 1-2-15,5-1-4 0,1 1 1 0,-1 0-1 0,2 0 14 16,-2 0-8-16,2 1 1 0,0 1-4 0,0-1 0 31,3 1 2-31,-2-1 1 0,0 1 0 0,-1 1 4 0,3-1-7 16,-3 0 5-16,2 3-5 0,-3-3 11 0,4 2-6 16,0 1-1-16,-3 1-2 0,5-2-8 0,-3 2 9 15,1 0-2-15,0 0 4 0,-1 0 0 0,-2 0 2 16,1 1-3-16,1-1 0 0,-3 1-6 0,4-2 2 15,0 3 3-15,-5 0 0 0,0-3 7 0,-3 4-7 0,-3-1 4 16,5-1-4-16,-6 2 7 0,1-1-5 0,1 2 0 16,-5-1-2-16,3 4-2 0,-4-3 3 0,-4 2-2 15,-2 0 3-15,-2-4-2 0,-5 4-1 0,-1-1 2 16,-4 0-2-16,-4 2 1 0,-6-3-2 0,0 3 3 0,-6-1-2 16,-4 1 1-16,-4 1 8 0,-4 2-8 0,-5-3 7 15,2 1-7-15,-6-1 0 0,-4 1 3 0,-2 0-3 16,-2 3-6-16,-4-1 10 0,-2 0-5 0,-5 2 6 15,-1-3-14-15,-5 4 0 0,-1 2-1 0,-4-2 2 16,-5 2-1-16,-2-2 7 0,-4-1 2 0,-2-2 1 0,-7-1 7 16,3 1-1-16,-7-3 0 0,-3 2 0 0,-5 0 3 0,1-1 2 15,0 1 1-15,-3-3 0 0,0 2-6 0,-6-1 0 16,-3 0-3-16,-3 1 2 0,-2-2-4 0,2 2 0 16,-3-3-1-16,-3-1 0 0,-1 0-1 0,-6-1 3 15,4-2 0-15,-1-2 1 0,-1 1-6 0,-2-2 33 16,-1 1-12-16,-2-2 17 0,4 1-28 0,-5 0 3 15,1-1-7-15,-5-2 6 0,-2-1-11 0,0-1 5 0,0 1-1 16,0-1 4-16,-3 0-6 0,1 0-4 0,-1-2 3 16,-2 2-4-16,-2-2 5 0,-2 2 1 0,3-1 0 0,-4-1-1 15,1 3 4-15,0-3-4 0,-4 2 5 0,8-2-5 16,-1-4-3-16,0 4 4 0,4-2-2 0,-1-2 2 16,1 1-3-16,0-1 2 0,0 0-1 0,1-1 3 15,7 1-4-15,0 0-6 0,3-2 1 0,1-1-2 16,1 1-1-16,6-1-44 0,4-1-7 0,0-2-19 15,2 1-84-15</inkml:trace>
  <inkml:trace contextRef="#ctx0" brushRef="#br0" timeOffset="62143.9">22657 16349 1522 0,'0'0'4'0,"0"0"-2"0,0 0 6 0,0 0-5 0,0 0 3 0,0 0-6 0,0 0-3 15,2 0 0-15,-1 0 0 0,0 0 2 0,0 0 0 16,-1-1 1-16,1 1 1 0,1 0 24 0,-1-1-2 0,0 0 7 31,0 1 2-31,0 0-14 0,0 0 2 0,0 0-6 16,0-2-3-16,0 2-3 0,0 0 4 0,-1 0-2 15,0 0 7-15,0 0-14 0,0 0-1 0,0 0-4 16,0 0-2-16,0 0-15 0,0 0 7 0,0 0-9 0,-9-2-1 16,1 7 12-16,-2-3-4 0,1 1 7 0,0-3-8 15,-2 4 2-15,-1 1 1 0,-1 1 2 0,-5 1 15 0,1-1-5 16,-3 1 1-16,1 0-4 0,4-1 3 0,-3 1 1 16,5 0 3-16,0 4-1 0,2-2 6 0,1-3-4 15,1 2-2-15,1-2 0 0,0 2 0 0,1 1 2 16,1-2-5-16,2 1 4 0,1-1-3 0,0-1 8 15,2 0-4-15,1-1 3 0,1 1-10 0,4-2 9 16,-1 1-2-16,4 2 5 0,0 1-1 0,2-3-8 0,1 3 8 16,4-4-8-16,0 1 11 0,3 3-12 0,2-2 1 15,1 1-2-15,4 0 4 0,-1-2-7 0,-1 1 1 0,1 0-4 16,-1 0 7-16,2-3 0 0,0 1 2 0,1-1-1 16,-2 0 1-16,-2 5 0 0,1-4-4 0,-4-1 2 15,0 0-8-15,-3-3 9 0,-2 0-5 0,-1 0 4 16,-2-2-34-16,0 1-13 0,-3 1-10 0,-1-2-1 15,-2 2-34-15,0-1-23 0,-2-1-7 0,0 1-13 0,0-2-85 16</inkml:trace>
  <inkml:trace contextRef="#ctx0" brushRef="#br0" timeOffset="62399.16">22715 16347 1576 0,'-3'0'-11'0,"0"0"-7"0,1 1 27 0,0 1 4 0,-2 2-6 0,1 1 4 0,0 0-12 0,1-1-8 0,-1 2 6 0,-1 5-6 16,-1 2 6-16,0 4 3 0,0-1 0 0,1 0 0 15,-2 3 3-15,-2-1-2 0,1 2-5 0,0-1 4 0,1 0 0 16,1 1 1-16,-1 2 4 0,-1-2-3 0,2 0-2 15,0 1-7-15,2 2-14 0,-1 0 0 0,1-3-50 0,1-3-71 16,0-7-42-16</inkml:trace>
  <inkml:trace contextRef="#ctx0" brushRef="#br0" timeOffset="62954.21">22614 16911 1681 0,'0'0'-61'0,"-2"0"7"16,-17-4 60-16,9 3-10 0,1-3 0 0,-3 1-6 0,-3-1-12 16,2-3-2-16,-5 1 1 0,-1-1 1 0,0 1 15 15,-2-2 30-15,1-3 0 0,0 1 12 0,1 0 14 16,-1 5-12-16,0-3 10 0,1-1-11 0,-3 0 3 0,1-2-18 15,-1 0 2-15,0-2-6 0,-1-4-3 0,2-3 2 16,2-2-12-16,-1-3 8 0,1-1-17 0,2-2 5 16,-3 4 0-16,4-2 1 0,1 3 5 0,2 0-5 15,5 0 5-15,2 3-5 0,2 0 7 0,-1 3-6 16,4 0-2-16,1 0 0 0,0 1 3 0,5-5-4 16,0 2 1-16,2 0-2 0,2-4-5 0,4 3-1 31,1-2 0-31,3 0 1 0,3 3 3 0,2 1 2 0,-1 4-3 15,2-1 1-15,4 0-2 0,5 2 0 0,3 1 3 16,5 0-3-16,-1 3-5 0,1 1 4 0,-1 2-2 16,2 1 3-16,2 2 6 0,-3 2-17 0,4 2 2 0,-4 4-6 15,1-1 4-15,2 5 2 0,0 1-1 0,1 2-1 16,2 3-7-16,-4 1 10 0,0 1 0 0,-3 4 4 16,-2 1 4-16,-3 4-5 0,-2 2 0 0,-1-2 0 15,-3 0 8-15,-4-1 3 0,-3 0 7 0,-4 0-2 0,-2-1 10 16,-3 0-12-16,-3-2 4 0,-4 2-5 0,-3 0 11 15,-4-2 15-15,-3-1-7 0,-4 0 11 0,-2 2 5 0,-4 4 1 16,-1-5-2-16,-3-1-4 0,-4 2-24 0,-2-4-2 16,-7-2-6-16,-1-1 2 0,-1-7-12 0,-10 0-8 15,0 2 4-15,-7 0-5 0,-4-1-4 0,-2-1-4 16,-1-2-4-16,3-1-2 0,-4 4-27 0,-3-3-56 16,6-1-47-16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A8889-C066-4312-B19F-05943AD16509}"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55FFC-AD45-4EA9-89B7-83410130739C}" type="slidenum">
              <a:rPr lang="en-US" smtClean="0"/>
              <a:t>‹#›</a:t>
            </a:fld>
            <a:endParaRPr lang="en-US"/>
          </a:p>
        </p:txBody>
      </p:sp>
    </p:spTree>
    <p:extLst>
      <p:ext uri="{BB962C8B-B14F-4D97-AF65-F5344CB8AC3E}">
        <p14:creationId xmlns:p14="http://schemas.microsoft.com/office/powerpoint/2010/main" val="2187343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impalabs.com/2212_huawei-security-hypervisor.html#kernel-page-table-managemen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blog.impalabs.com/2101_samsung-rkp-compendium.html#modifying-page-tabl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F016E6-A20D-4470-927B-7F308231D75D}" type="datetime8">
              <a:rPr lang="en-US" smtClean="0">
                <a:solidFill>
                  <a:prstClr val="black"/>
                </a:solidFill>
              </a:rPr>
              <a:t>6/29/2024 5:40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43900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To prevent this types of attack, Intel introduced a set of new processor features called Intel VT-</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rp</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redirect protection, to the 12</a:t>
            </a:r>
            <a:r>
              <a:rPr lang="en-US" sz="1800" kern="100" baseline="30000">
                <a:effectLst/>
                <a:latin typeface="Aptos" panose="020B0004020202020204" pitchFamily="34" charset="0"/>
                <a:ea typeface="Yu Gothic" panose="020B0400000000000000" pitchFamily="34" charset="-128"/>
                <a:cs typeface="Times New Roman" panose="02020603050405020304" pitchFamily="18" charset="0"/>
              </a:rPr>
              <a:t>th</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gen processors. It is made up of 3 features, HLAT, Paging write, guest paging verification. HLAT is the most important one we will focus on in this talk. </a:t>
            </a: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18</a:t>
            </a:fld>
            <a:endParaRPr lang="en-US"/>
          </a:p>
        </p:txBody>
      </p:sp>
    </p:spTree>
    <p:extLst>
      <p:ext uri="{BB962C8B-B14F-4D97-AF65-F5344CB8AC3E}">
        <p14:creationId xmlns:p14="http://schemas.microsoft.com/office/powerpoint/2010/main" val="277902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HLAT is a feature to make a processor to use an alternative paging structures, instead of the guest managed paging structures.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As a simplified example, using HLAT, a hypervisor can say “hey the processor, whenever you translate this VA, please use the page tables I made, not the one the guest made”. With this, you can make remapping attack no-op. Let us see how it works at a high-level.</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Say, you want to make some kernel-mode global variable RO.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What you can do with HLAT is, first create a set of page table. We call it HLAT paging structure in this talk. To make the discussion simpler, you create effectively a clone of the guest managed paging structures. The global variable is still mapped into the same GPA. &lt;Click&gt; Then, you map the tables into the GPA as RO using EPT. Making them RO is crucial to prevent the guest from modifying them. &lt;Click&gt; Finally, you configure two fields in a VMCS, virtual machine control structure, the data structure to configure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behaviour</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of VT-x. One to enable HLAT, and the other to tell the processor about the address of the HLAT paging structure. This is called the HLAT pointer field.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With this change, whenever the processor translates VA to GPA during the guest-mode, the processor uses the HLAT paging structures, _instead of_ guest managed paging structures. The processor looks at the HLATP VMCS field instead of the guest CR3 to find the tables, so neither the guest CR3 nor the guest paging structures are used. </a:t>
            </a: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19</a:t>
            </a:fld>
            <a:endParaRPr lang="en-US"/>
          </a:p>
        </p:txBody>
      </p:sp>
    </p:spTree>
    <p:extLst>
      <p:ext uri="{BB962C8B-B14F-4D97-AF65-F5344CB8AC3E}">
        <p14:creationId xmlns:p14="http://schemas.microsoft.com/office/powerpoint/2010/main" val="777973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a:t>That was a simplified example. In case of Windows, the HLAT PTs are managed by VTL1 and not HV. This allows the HV to be thin and offload more work to the SK. This is done by mapping the HLAT PT into the GPA space of VTL1 as writable using EPT.</a:t>
            </a:r>
          </a:p>
        </p:txBody>
      </p:sp>
      <p:sp>
        <p:nvSpPr>
          <p:cNvPr id="4" name="Slide Number Placeholder 3"/>
          <p:cNvSpPr>
            <a:spLocks noGrp="1"/>
          </p:cNvSpPr>
          <p:nvPr>
            <p:ph type="sldNum" sz="quarter" idx="5"/>
          </p:nvPr>
        </p:nvSpPr>
        <p:spPr/>
        <p:txBody>
          <a:bodyPr/>
          <a:lstStyle/>
          <a:p>
            <a:fld id="{C9055FFC-AD45-4EA9-89B7-83410130739C}" type="slidenum">
              <a:rPr lang="en-US" smtClean="0"/>
              <a:t>20</a:t>
            </a:fld>
            <a:endParaRPr lang="en-US"/>
          </a:p>
        </p:txBody>
      </p:sp>
    </p:spTree>
    <p:extLst>
      <p:ext uri="{BB962C8B-B14F-4D97-AF65-F5344CB8AC3E}">
        <p14:creationId xmlns:p14="http://schemas.microsoft.com/office/powerpoint/2010/main" val="251280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Let us see HLAT in action!</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Windows started to use HLAT since 24H2 if the processor supports and HVCI is enabled. The protection is called “Hypervisor-Enforced Paging Translation” and is enabled on my machine. It protects a lot of things including the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g_CiOptions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global variable.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Let us do the same as the previous demo. Check the current value of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g_CiOptions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Non zero. Find the address of the PTE for the global. Change the PTE to remap it to zeroed page. Check the value again. Nothing has changed.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Because what we changed is a PTE of the guest managed paging structures. To translate VA of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CiOptions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the processor never used the guest paging structure. The processor only used the HLAT paging structures for translation. </a:t>
            </a: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21</a:t>
            </a:fld>
            <a:endParaRPr lang="en-US"/>
          </a:p>
        </p:txBody>
      </p:sp>
    </p:spTree>
    <p:extLst>
      <p:ext uri="{BB962C8B-B14F-4D97-AF65-F5344CB8AC3E}">
        <p14:creationId xmlns:p14="http://schemas.microsoft.com/office/powerpoint/2010/main" val="2394697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Here is a quick review of how the remapping attacks may be done. HLAT invalidates both types of attack vectors. Because the processor no longer uses CR3 and the guest managed paging structures, modification of them has no effect.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Also, an important thing is that use of HLAT does not require additional interception by the hypervisor. So, the performance penalty is smaller.</a:t>
            </a:r>
          </a:p>
        </p:txBody>
      </p:sp>
      <p:sp>
        <p:nvSpPr>
          <p:cNvPr id="4" name="Slide Number Placeholder 3"/>
          <p:cNvSpPr>
            <a:spLocks noGrp="1"/>
          </p:cNvSpPr>
          <p:nvPr>
            <p:ph type="sldNum" sz="quarter" idx="5"/>
          </p:nvPr>
        </p:nvSpPr>
        <p:spPr/>
        <p:txBody>
          <a:bodyPr/>
          <a:lstStyle/>
          <a:p>
            <a:fld id="{C9055FFC-AD45-4EA9-89B7-83410130739C}" type="slidenum">
              <a:rPr lang="en-US" smtClean="0"/>
              <a:t>22</a:t>
            </a:fld>
            <a:endParaRPr lang="en-US"/>
          </a:p>
        </p:txBody>
      </p:sp>
    </p:spTree>
    <p:extLst>
      <p:ext uri="{BB962C8B-B14F-4D97-AF65-F5344CB8AC3E}">
        <p14:creationId xmlns:p14="http://schemas.microsoft.com/office/powerpoint/2010/main" val="2040770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At this point, you might have wondered if the CR3 and guest-managed paging structures are no longer used at all. Yes, they are still used. It would be performance nightmare if only the HLAT paging structures are used, because the guest OS needs to update page tables or CR3 frequently. The OS would have to do a hypervisor call to ask the hypervisor to update the HLATP and the HLAT structures every time it wants to change them. That would kill performance.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Instead, the hypervisor can use two mechanisms to configure VA ranges that are translated with the HLAT paging structures: HLAT prefix size VMCS field and the Restart bit.</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The HLAT prefix size VMCS field is effectively a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boolean</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flag. If used, only kernel-mode addresses are translated with HLAT. All user-mode addresses are translated with the guest managed paging structures. Windows always uses this.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The Restart bit is a bit you can encode in the HLAT paging structures. Effectively, you can tell the processor that “hey if you see this bit when you walk this page tables, please start over translation with the regular CR3 and guest-managed paging structures”. With this, the hypervisor can selectively enable HLAT with a page granularity and allow the guest OS to manage translations of non-security sensitive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VAes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C9055FFC-AD45-4EA9-89B7-83410130739C}" type="slidenum">
              <a:rPr lang="en-US" smtClean="0"/>
              <a:t>23</a:t>
            </a:fld>
            <a:endParaRPr lang="en-US"/>
          </a:p>
        </p:txBody>
      </p:sp>
    </p:spTree>
    <p:extLst>
      <p:ext uri="{BB962C8B-B14F-4D97-AF65-F5344CB8AC3E}">
        <p14:creationId xmlns:p14="http://schemas.microsoft.com/office/powerpoint/2010/main" val="3397422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Now you might wonder what addresses are translated with HLAT. Here is the types of HLAT managed addresses on 24H2. The QR code is a link to the tool I used to research this.</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Obviously, all KDP protected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VAes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are protected by HLAT. It includes secure pool and a handful of security sensitive data sections including the </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CiOptions</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global variable.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Also, executable sections of all kernel-modules are protected. This is to prevent code remapping attack I mentioned previously.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Finally, a few security sensitive data structures like IDT, GDT and the bitmaps of the kernel-mode CFG are protected.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Internally, the protected regions are represented by normal table entries, which Andrea will discuss shortly.</a:t>
            </a: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24</a:t>
            </a:fld>
            <a:endParaRPr lang="en-US"/>
          </a:p>
        </p:txBody>
      </p:sp>
    </p:spTree>
    <p:extLst>
      <p:ext uri="{BB962C8B-B14F-4D97-AF65-F5344CB8AC3E}">
        <p14:creationId xmlns:p14="http://schemas.microsoft.com/office/powerpoint/2010/main" val="3696564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But it does not mean everything is protected. An interesting one I noticed is UEFI runtime drivers. They are executable code loaded during the UEFI phase, and remain executable in kernel mode during the OS phase. They are not protected by HLAT yet, so an attacker could change translations of those UEFI runtime driver pages and do the code remapping attack.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Finally, it is always interesting to think about systems without this protection. There are a ton of systems that do not have support of the feature, including all AMD based systems.</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Either way, VT-</a:t>
            </a:r>
            <a:r>
              <a:rPr lang="en-US" sz="1800" kern="100" err="1">
                <a:effectLst/>
                <a:latin typeface="Aptos" panose="020B0004020202020204" pitchFamily="34" charset="0"/>
                <a:ea typeface="Yu Gothic" panose="020B0400000000000000" pitchFamily="34" charset="-128"/>
                <a:cs typeface="Times New Roman" panose="02020603050405020304" pitchFamily="18" charset="0"/>
              </a:rPr>
              <a:t>rp</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or HVPT is a great security improvement and kills a class of attacks.</a:t>
            </a:r>
          </a:p>
          <a:p>
            <a:pPr>
              <a:lnSpc>
                <a:spcPct val="115000"/>
              </a:lnSpc>
              <a:spcAft>
                <a:spcPts val="800"/>
              </a:spcAft>
            </a:pPr>
            <a:endParaRPr lang="en-US" sz="1800" u="sng" kern="100">
              <a:solidFill>
                <a:srgbClr val="467886"/>
              </a:solidFill>
              <a:effectLst/>
              <a:latin typeface="Aptos" panose="020B0004020202020204" pitchFamily="34" charset="0"/>
              <a:ea typeface="Yu Gothic" panose="020B0400000000000000" pitchFamily="34" charset="-128"/>
              <a:cs typeface="Times New Roman" panose="02020603050405020304" pitchFamily="18" charset="0"/>
              <a:hlinkClick r:id="rId3"/>
            </a:endParaRPr>
          </a:p>
          <a:p>
            <a:pPr>
              <a:lnSpc>
                <a:spcPct val="115000"/>
              </a:lnSpc>
              <a:spcAft>
                <a:spcPts val="800"/>
              </a:spcAft>
            </a:pPr>
            <a:endParaRPr lang="en-US" sz="1800" u="sng" kern="100">
              <a:solidFill>
                <a:srgbClr val="467886"/>
              </a:solidFill>
              <a:effectLst/>
              <a:latin typeface="Aptos" panose="020B0004020202020204" pitchFamily="34" charset="0"/>
              <a:ea typeface="Yu Gothic" panose="020B0400000000000000" pitchFamily="34" charset="-128"/>
              <a:cs typeface="Times New Roman" panose="02020603050405020304" pitchFamily="18" charset="0"/>
              <a:hlinkClick r:id="rId3"/>
            </a:endParaRPr>
          </a:p>
          <a:p>
            <a:pPr>
              <a:lnSpc>
                <a:spcPct val="115000"/>
              </a:lnSpc>
              <a:spcAft>
                <a:spcPts val="800"/>
              </a:spcAft>
            </a:pPr>
            <a:r>
              <a:rPr lang="en-US" sz="1800" u="sng" kern="100">
                <a:solidFill>
                  <a:srgbClr val="467886"/>
                </a:solidFill>
                <a:effectLst/>
                <a:latin typeface="Aptos" panose="020B0004020202020204" pitchFamily="34" charset="0"/>
                <a:ea typeface="Yu Gothic" panose="020B0400000000000000" pitchFamily="34" charset="-128"/>
                <a:cs typeface="Times New Roman" panose="02020603050405020304" pitchFamily="18" charset="0"/>
                <a:hlinkClick r:id="rId3"/>
              </a:rPr>
              <a:t>https://blog.impalabs.com/2212_huawei-security-hypervisor.html#kernel-page-table-management</a:t>
            </a:r>
            <a:endParaRPr lang="en-US" sz="1800" kern="100">
              <a:effectLst/>
              <a:latin typeface="Aptos" panose="020B0004020202020204" pitchFamily="34" charset="0"/>
              <a:ea typeface="Yu Gothic" panose="020B0400000000000000" pitchFamily="34" charset="-128"/>
              <a:cs typeface="Times New Roman" panose="02020603050405020304" pitchFamily="18" charset="0"/>
            </a:endParaRPr>
          </a:p>
          <a:p>
            <a:pPr>
              <a:lnSpc>
                <a:spcPct val="115000"/>
              </a:lnSpc>
              <a:spcAft>
                <a:spcPts val="800"/>
              </a:spcAft>
            </a:pPr>
            <a:r>
              <a:rPr lang="en-US" sz="1800" u="sng" kern="100">
                <a:solidFill>
                  <a:srgbClr val="467886"/>
                </a:solidFill>
                <a:effectLst/>
                <a:latin typeface="Aptos" panose="020B0004020202020204" pitchFamily="34" charset="0"/>
                <a:ea typeface="Yu Gothic" panose="020B0400000000000000" pitchFamily="34" charset="-128"/>
                <a:cs typeface="Times New Roman" panose="02020603050405020304" pitchFamily="18" charset="0"/>
                <a:hlinkClick r:id="rId4"/>
              </a:rPr>
              <a:t>https://blog.impalabs.com/2101_samsung-rkp-compendium.html#modifying-page-tables</a:t>
            </a:r>
            <a:endParaRPr lang="en-US" sz="1800" kern="100">
              <a:effectLst/>
              <a:latin typeface="Aptos" panose="020B0004020202020204" pitchFamily="34" charset="0"/>
              <a:ea typeface="Yu Gothic" panose="020B0400000000000000" pitchFamily="34" charset="-128"/>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25</a:t>
            </a:fld>
            <a:endParaRPr lang="en-US"/>
          </a:p>
        </p:txBody>
      </p:sp>
    </p:spTree>
    <p:extLst>
      <p:ext uri="{BB962C8B-B14F-4D97-AF65-F5344CB8AC3E}">
        <p14:creationId xmlns:p14="http://schemas.microsoft.com/office/powerpoint/2010/main" val="71838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Private fixups are generally applied when the CA is not mapped at its preferred ASLR base address</a:t>
            </a:r>
          </a:p>
        </p:txBody>
      </p:sp>
      <p:sp>
        <p:nvSpPr>
          <p:cNvPr id="4" name="Slide Number Placeholder 3"/>
          <p:cNvSpPr>
            <a:spLocks noGrp="1"/>
          </p:cNvSpPr>
          <p:nvPr>
            <p:ph type="sldNum" sz="quarter" idx="5"/>
          </p:nvPr>
        </p:nvSpPr>
        <p:spPr/>
        <p:txBody>
          <a:bodyPr/>
          <a:lstStyle/>
          <a:p>
            <a:fld id="{C9055FFC-AD45-4EA9-89B7-83410130739C}" type="slidenum">
              <a:rPr lang="en-US" smtClean="0"/>
              <a:t>28</a:t>
            </a:fld>
            <a:endParaRPr lang="en-US"/>
          </a:p>
        </p:txBody>
      </p:sp>
    </p:spTree>
    <p:extLst>
      <p:ext uri="{BB962C8B-B14F-4D97-AF65-F5344CB8AC3E}">
        <p14:creationId xmlns:p14="http://schemas.microsoft.com/office/powerpoint/2010/main" val="4090035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Private fixups are generally applied when the CA is not mapped at its preferred ASLR base address</a:t>
            </a:r>
          </a:p>
        </p:txBody>
      </p:sp>
      <p:sp>
        <p:nvSpPr>
          <p:cNvPr id="4" name="Slide Number Placeholder 3"/>
          <p:cNvSpPr>
            <a:spLocks noGrp="1"/>
          </p:cNvSpPr>
          <p:nvPr>
            <p:ph type="sldNum" sz="quarter" idx="5"/>
          </p:nvPr>
        </p:nvSpPr>
        <p:spPr/>
        <p:txBody>
          <a:bodyPr/>
          <a:lstStyle/>
          <a:p>
            <a:fld id="{C9055FFC-AD45-4EA9-89B7-83410130739C}" type="slidenum">
              <a:rPr lang="en-US" smtClean="0"/>
              <a:t>29</a:t>
            </a:fld>
            <a:endParaRPr lang="en-US"/>
          </a:p>
        </p:txBody>
      </p:sp>
    </p:spTree>
    <p:extLst>
      <p:ext uri="{BB962C8B-B14F-4D97-AF65-F5344CB8AC3E}">
        <p14:creationId xmlns:p14="http://schemas.microsoft.com/office/powerpoint/2010/main" val="74511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been working on virtualization and system software for more than 15 years. I enjoy writing and reversing hypervisors and other security related software. I have also been offering a training course about hypervisors and UEFI for security researchers, so if you are interested, check it out. </a:t>
            </a:r>
          </a:p>
        </p:txBody>
      </p:sp>
      <p:sp>
        <p:nvSpPr>
          <p:cNvPr id="4" name="Slide Number Placeholder 3"/>
          <p:cNvSpPr>
            <a:spLocks noGrp="1"/>
          </p:cNvSpPr>
          <p:nvPr>
            <p:ph type="sldNum" sz="quarter" idx="5"/>
          </p:nvPr>
        </p:nvSpPr>
        <p:spPr/>
        <p:txBody>
          <a:bodyPr/>
          <a:lstStyle/>
          <a:p>
            <a:fld id="{C9055FFC-AD45-4EA9-89B7-83410130739C}" type="slidenum">
              <a:rPr lang="en-US" smtClean="0"/>
              <a:t>4</a:t>
            </a:fld>
            <a:endParaRPr lang="en-US"/>
          </a:p>
        </p:txBody>
      </p:sp>
    </p:spTree>
    <p:extLst>
      <p:ext uri="{BB962C8B-B14F-4D97-AF65-F5344CB8AC3E}">
        <p14:creationId xmlns:p14="http://schemas.microsoft.com/office/powerpoint/2010/main" val="13371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Privileged NTEs track VA pages that NT can </a:t>
            </a:r>
            <a:r>
              <a:rPr lang="en-US" b="1" u="sng"/>
              <a:t>not</a:t>
            </a:r>
            <a:r>
              <a:rPr lang="en-US" b="0" u="none"/>
              <a:t> manage without the help of SK (usually executable pages)</a:t>
            </a:r>
          </a:p>
          <a:p>
            <a:pPr marL="171450" indent="-171450">
              <a:buFont typeface="Arial" panose="020B0604020202020204" pitchFamily="34" charset="0"/>
              <a:buChar char="•"/>
            </a:pPr>
            <a:r>
              <a:rPr lang="en-US" b="0" u="none"/>
              <a:t>Unprivileged ones tracks VA pages that are owned by NT, but SK still need to track them for some reason</a:t>
            </a:r>
          </a:p>
          <a:p>
            <a:pPr marL="0" indent="0">
              <a:buFont typeface="Arial" panose="020B0604020202020204" pitchFamily="34" charset="0"/>
              <a:buNone/>
            </a:pPr>
            <a:endParaRPr lang="en-US" b="0" u="none"/>
          </a:p>
          <a:p>
            <a:pPr marL="0" indent="0">
              <a:buFont typeface="Arial" panose="020B0604020202020204" pitchFamily="34" charset="0"/>
              <a:buNone/>
            </a:pPr>
            <a:r>
              <a:rPr lang="en-US" b="0" u="none"/>
              <a:t>There are also other states: </a:t>
            </a:r>
            <a:r>
              <a:rPr lang="en-US" b="0" u="none" err="1"/>
              <a:t>NarBound</a:t>
            </a:r>
            <a:r>
              <a:rPr lang="en-US" b="0" u="none"/>
              <a:t>, Transition and so on…. </a:t>
            </a:r>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30</a:t>
            </a:fld>
            <a:endParaRPr lang="en-US"/>
          </a:p>
        </p:txBody>
      </p:sp>
    </p:spTree>
    <p:extLst>
      <p:ext uri="{BB962C8B-B14F-4D97-AF65-F5344CB8AC3E}">
        <p14:creationId xmlns:p14="http://schemas.microsoft.com/office/powerpoint/2010/main" val="161690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Note that a </a:t>
            </a:r>
            <a:r>
              <a:rPr lang="en-US" b="1" u="sng"/>
              <a:t>new state</a:t>
            </a:r>
            <a:r>
              <a:rPr lang="en-US" b="0" u="none"/>
              <a:t> (transition) </a:t>
            </a:r>
            <a:r>
              <a:rPr lang="en-US"/>
              <a:t>was needed.</a:t>
            </a:r>
          </a:p>
        </p:txBody>
      </p:sp>
      <p:sp>
        <p:nvSpPr>
          <p:cNvPr id="4" name="Slide Number Placeholder 3"/>
          <p:cNvSpPr>
            <a:spLocks noGrp="1"/>
          </p:cNvSpPr>
          <p:nvPr>
            <p:ph type="sldNum" sz="quarter" idx="5"/>
          </p:nvPr>
        </p:nvSpPr>
        <p:spPr/>
        <p:txBody>
          <a:bodyPr/>
          <a:lstStyle/>
          <a:p>
            <a:fld id="{C9055FFC-AD45-4EA9-89B7-83410130739C}" type="slidenum">
              <a:rPr lang="en-US" smtClean="0"/>
              <a:t>31</a:t>
            </a:fld>
            <a:endParaRPr lang="en-US"/>
          </a:p>
        </p:txBody>
      </p:sp>
    </p:spTree>
    <p:extLst>
      <p:ext uri="{BB962C8B-B14F-4D97-AF65-F5344CB8AC3E}">
        <p14:creationId xmlns:p14="http://schemas.microsoft.com/office/powerpoint/2010/main" val="1049888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Session space deletion was </a:t>
            </a:r>
          </a:p>
        </p:txBody>
      </p:sp>
      <p:sp>
        <p:nvSpPr>
          <p:cNvPr id="4" name="Slide Number Placeholder 3"/>
          <p:cNvSpPr>
            <a:spLocks noGrp="1"/>
          </p:cNvSpPr>
          <p:nvPr>
            <p:ph type="sldNum" sz="quarter" idx="5"/>
          </p:nvPr>
        </p:nvSpPr>
        <p:spPr/>
        <p:txBody>
          <a:bodyPr/>
          <a:lstStyle/>
          <a:p>
            <a:fld id="{C9055FFC-AD45-4EA9-89B7-83410130739C}" type="slidenum">
              <a:rPr lang="en-US" smtClean="0"/>
              <a:t>32</a:t>
            </a:fld>
            <a:endParaRPr lang="en-US"/>
          </a:p>
        </p:txBody>
      </p:sp>
    </p:spTree>
    <p:extLst>
      <p:ext uri="{BB962C8B-B14F-4D97-AF65-F5344CB8AC3E}">
        <p14:creationId xmlns:p14="http://schemas.microsoft.com/office/powerpoint/2010/main" val="38017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Session space deletion was a huge thing, multiple teams involved (see Win32k)</a:t>
            </a:r>
          </a:p>
        </p:txBody>
      </p:sp>
      <p:sp>
        <p:nvSpPr>
          <p:cNvPr id="4" name="Slide Number Placeholder 3"/>
          <p:cNvSpPr>
            <a:spLocks noGrp="1"/>
          </p:cNvSpPr>
          <p:nvPr>
            <p:ph type="sldNum" sz="quarter" idx="5"/>
          </p:nvPr>
        </p:nvSpPr>
        <p:spPr/>
        <p:txBody>
          <a:bodyPr/>
          <a:lstStyle/>
          <a:p>
            <a:fld id="{C9055FFC-AD45-4EA9-89B7-83410130739C}" type="slidenum">
              <a:rPr lang="en-US" smtClean="0"/>
              <a:t>33</a:t>
            </a:fld>
            <a:endParaRPr lang="en-US"/>
          </a:p>
        </p:txBody>
      </p:sp>
    </p:spTree>
    <p:extLst>
      <p:ext uri="{BB962C8B-B14F-4D97-AF65-F5344CB8AC3E}">
        <p14:creationId xmlns:p14="http://schemas.microsoft.com/office/powerpoint/2010/main" val="74397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86B5BA42-3D1A-47C3-8FE2-5055A2DEC229}" type="slidenum">
              <a:rPr lang="en-US" smtClean="0"/>
              <a:t>36</a:t>
            </a:fld>
            <a:endParaRPr lang="en-US"/>
          </a:p>
        </p:txBody>
      </p:sp>
    </p:spTree>
    <p:extLst>
      <p:ext uri="{BB962C8B-B14F-4D97-AF65-F5344CB8AC3E}">
        <p14:creationId xmlns:p14="http://schemas.microsoft.com/office/powerpoint/2010/main" val="2133747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Some exceptions apply in kernel</a:t>
            </a:r>
          </a:p>
          <a:p>
            <a:r>
              <a:rPr lang="en-US"/>
              <a:t>Entire CET implemented by my team (thanks Jason </a:t>
            </a:r>
            <a:r>
              <a:rPr lang="en-US">
                <a:sym typeface="Wingdings" panose="05000000000000000000" pitchFamily="2" charset="2"/>
              </a:rPr>
              <a:t> )</a:t>
            </a:r>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8</a:t>
            </a:fld>
            <a:endParaRPr lang="en-US"/>
          </a:p>
        </p:txBody>
      </p:sp>
    </p:spTree>
    <p:extLst>
      <p:ext uri="{BB962C8B-B14F-4D97-AF65-F5344CB8AC3E}">
        <p14:creationId xmlns:p14="http://schemas.microsoft.com/office/powerpoint/2010/main" val="418259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PACIBSP signs the LR register *before* it is pushed on the stack</a:t>
            </a:r>
          </a:p>
          <a:p>
            <a:pPr marL="228600" indent="-228600">
              <a:buFont typeface="+mj-lt"/>
              <a:buAutoNum type="arabicPeriod"/>
            </a:pPr>
            <a:r>
              <a:rPr lang="en-US"/>
              <a:t>Then the signed LR is pushed on the stack (where the BP is)</a:t>
            </a:r>
          </a:p>
          <a:p>
            <a:pPr marL="228600" indent="-228600">
              <a:buFont typeface="+mj-lt"/>
              <a:buAutoNum type="arabicPeriod"/>
            </a:pPr>
            <a:r>
              <a:rPr lang="en-US"/>
              <a:t>The function finishes, and, before returning control to the caller, it pops the old LR from the stack</a:t>
            </a:r>
          </a:p>
          <a:p>
            <a:pPr marL="228600" indent="-228600">
              <a:buFont typeface="+mj-lt"/>
              <a:buAutoNum type="arabicPeriod"/>
            </a:pPr>
            <a:r>
              <a:rPr lang="en-US"/>
              <a:t>AUTIBSP authenticate the LR *after* it is popped from the stack</a:t>
            </a:r>
          </a:p>
        </p:txBody>
      </p:sp>
      <p:sp>
        <p:nvSpPr>
          <p:cNvPr id="4" name="Slide Number Placeholder 3"/>
          <p:cNvSpPr>
            <a:spLocks noGrp="1"/>
          </p:cNvSpPr>
          <p:nvPr>
            <p:ph type="sldNum" sz="quarter" idx="5"/>
          </p:nvPr>
        </p:nvSpPr>
        <p:spPr/>
        <p:txBody>
          <a:bodyPr/>
          <a:lstStyle/>
          <a:p>
            <a:fld id="{C9055FFC-AD45-4EA9-89B7-83410130739C}" type="slidenum">
              <a:rPr lang="en-US" smtClean="0"/>
              <a:t>11</a:t>
            </a:fld>
            <a:endParaRPr lang="en-US"/>
          </a:p>
        </p:txBody>
      </p:sp>
    </p:spTree>
    <p:extLst>
      <p:ext uri="{BB962C8B-B14F-4D97-AF65-F5344CB8AC3E}">
        <p14:creationId xmlns:p14="http://schemas.microsoft.com/office/powerpoint/2010/main" val="276955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Under certain circumstances: Pages should be “probed and locked” in memory, NTE will become privileged</a:t>
            </a:r>
          </a:p>
        </p:txBody>
      </p:sp>
      <p:sp>
        <p:nvSpPr>
          <p:cNvPr id="4" name="Slide Number Placeholder 3"/>
          <p:cNvSpPr>
            <a:spLocks noGrp="1"/>
          </p:cNvSpPr>
          <p:nvPr>
            <p:ph type="sldNum" sz="quarter" idx="5"/>
          </p:nvPr>
        </p:nvSpPr>
        <p:spPr/>
        <p:txBody>
          <a:bodyPr/>
          <a:lstStyle/>
          <a:p>
            <a:fld id="{C9055FFC-AD45-4EA9-89B7-83410130739C}" type="slidenum">
              <a:rPr lang="en-US" smtClean="0"/>
              <a:t>12</a:t>
            </a:fld>
            <a:endParaRPr lang="en-US"/>
          </a:p>
        </p:txBody>
      </p:sp>
    </p:spTree>
    <p:extLst>
      <p:ext uri="{BB962C8B-B14F-4D97-AF65-F5344CB8AC3E}">
        <p14:creationId xmlns:p14="http://schemas.microsoft.com/office/powerpoint/2010/main" val="245090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KDP is a great security feature. But it has a limitation like many other features. The limitation is that it enforces permission of a GPA associated with a security sensitive VA, but not the permission of VA. Let’s see why it can be a problem.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With KDP, an attacker cannot write data to the protected VA, only because an associated GPA is RO. What happens if the attacker changes mapping of the VA into a different GPA? Yes, it may no longer be RO. Let us walk through this.</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In this diagram there is VA space, GPA space, and SPA space. This VA has security sensitive data, so its GPA is RO protected through SLAT, or EPT on Intel. But, if the attacker has the arbitrary kernel-memory read/write primitive, an attacker can bypass KDP with steps like this.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First, the attacker creates a copy of the page containing sensitive VA. She can do that because there are many writable GPAs for heap. &lt;Click&gt; Second, the attacker modifies the copy as she wishes. &lt;Click&gt; Finally, the attacker updates the PTE in the PT to _remap_ the protected VA into the GPA of the modified copy.</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&lt;Click&gt; After this, if the processor accesses the protected VA, it sees the contents of the new GPA, not the original GPA. So, the attacker _effectively_ modified contents of the VA without writing any data into it. </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If an attacker wants to zero clear the VA, all she needs to do is to find a zero page and change the PTE to map to it. Let me do the demo.</a:t>
            </a: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14</a:t>
            </a:fld>
            <a:endParaRPr lang="en-US"/>
          </a:p>
        </p:txBody>
      </p:sp>
    </p:spTree>
    <p:extLst>
      <p:ext uri="{BB962C8B-B14F-4D97-AF65-F5344CB8AC3E}">
        <p14:creationId xmlns:p14="http://schemas.microsoft.com/office/powerpoint/2010/main" val="287656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C:\Release&gt;recon2024_demo.exe --read64 </a:t>
            </a:r>
            <a:r>
              <a:rPr lang="en-US">
                <a:solidFill>
                  <a:srgbClr val="1E1E1E"/>
                </a:solidFill>
                <a:effectLst/>
                <a:highlight>
                  <a:srgbClr val="FFFFFF"/>
                </a:highlight>
              </a:rPr>
              <a:t>fffff8062d10b004</a:t>
            </a:r>
            <a:endParaRPr lang="en-US"/>
          </a:p>
          <a:p>
            <a:r>
              <a:rPr lang="en-US"/>
              <a:t>0xfffff8022fa8b004: 0x1c006</a:t>
            </a:r>
          </a:p>
          <a:p>
            <a:endParaRPr lang="en-US"/>
          </a:p>
          <a:p>
            <a:r>
              <a:rPr lang="en-US"/>
              <a:t>C:\Release&gt;recon2024_demo.exe --write64 </a:t>
            </a:r>
            <a:r>
              <a:rPr lang="en-US">
                <a:solidFill>
                  <a:srgbClr val="1E1E1E"/>
                </a:solidFill>
                <a:effectLst/>
                <a:highlight>
                  <a:srgbClr val="FFFFFF"/>
                </a:highlight>
              </a:rPr>
              <a:t>FFFF8B7C03168858</a:t>
            </a:r>
            <a:r>
              <a:rPr lang="en-US"/>
              <a:t> 8900000106fd0121</a:t>
            </a:r>
          </a:p>
          <a:p>
            <a:endParaRPr lang="en-US"/>
          </a:p>
          <a:p>
            <a:r>
              <a:rPr lang="en-US"/>
              <a:t>C:\Release&gt;recon2024_demo.exe --read64 </a:t>
            </a:r>
            <a:r>
              <a:rPr lang="en-US">
                <a:solidFill>
                  <a:srgbClr val="1E1E1E"/>
                </a:solidFill>
                <a:effectLst/>
                <a:highlight>
                  <a:srgbClr val="FFFFFF"/>
                </a:highlight>
              </a:rPr>
              <a:t>fffff8062d10b004</a:t>
            </a:r>
            <a:endParaRPr lang="en-US"/>
          </a:p>
          <a:p>
            <a:r>
              <a:rPr lang="en-US"/>
              <a:t>0xfffff8022fa8b004: 0x0</a:t>
            </a:r>
          </a:p>
        </p:txBody>
      </p:sp>
      <p:sp>
        <p:nvSpPr>
          <p:cNvPr id="4" name="Slide Number Placeholder 3"/>
          <p:cNvSpPr>
            <a:spLocks noGrp="1"/>
          </p:cNvSpPr>
          <p:nvPr>
            <p:ph type="sldNum" sz="quarter" idx="5"/>
          </p:nvPr>
        </p:nvSpPr>
        <p:spPr/>
        <p:txBody>
          <a:bodyPr/>
          <a:lstStyle/>
          <a:p>
            <a:fld id="{C9055FFC-AD45-4EA9-89B7-83410130739C}" type="slidenum">
              <a:rPr lang="en-US" smtClean="0"/>
              <a:t>15</a:t>
            </a:fld>
            <a:endParaRPr lang="en-US"/>
          </a:p>
        </p:txBody>
      </p:sp>
    </p:spTree>
    <p:extLst>
      <p:ext uri="{BB962C8B-B14F-4D97-AF65-F5344CB8AC3E}">
        <p14:creationId xmlns:p14="http://schemas.microsoft.com/office/powerpoint/2010/main" val="4032621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Gothic" panose="020B0400000000000000" pitchFamily="34" charset="-128"/>
                <a:cs typeface="Times New Roman" panose="02020603050405020304" pitchFamily="18" charset="0"/>
              </a:rPr>
              <a:t>We can apply this technique in a few ways. You may change function pointers; you may change the bitmaps of the kernel-mode CFG. You could even remap code to the other code page to break control flow. You cannot generate code but can remap to existing, different code. This technique was discussed at </a:t>
            </a:r>
            <a:r>
              <a:rPr lang="en-US" sz="1800" err="1">
                <a:effectLst/>
                <a:latin typeface="Aptos" panose="020B0004020202020204" pitchFamily="34" charset="0"/>
                <a:ea typeface="Yu Gothic" panose="020B0400000000000000" pitchFamily="34" charset="-128"/>
                <a:cs typeface="Times New Roman" panose="02020603050405020304" pitchFamily="18" charset="0"/>
              </a:rPr>
              <a:t>Hexacon</a:t>
            </a:r>
            <a:r>
              <a:rPr lang="en-US" sz="1800">
                <a:effectLst/>
                <a:latin typeface="Aptos" panose="020B0004020202020204" pitchFamily="34" charset="0"/>
                <a:ea typeface="Yu Gothic" panose="020B0400000000000000" pitchFamily="34" charset="-128"/>
                <a:cs typeface="Times New Roman" panose="02020603050405020304" pitchFamily="18" charset="0"/>
              </a:rPr>
              <a:t> last year in mode details. </a:t>
            </a:r>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16</a:t>
            </a:fld>
            <a:endParaRPr lang="en-US"/>
          </a:p>
        </p:txBody>
      </p:sp>
    </p:spTree>
    <p:extLst>
      <p:ext uri="{BB962C8B-B14F-4D97-AF65-F5344CB8AC3E}">
        <p14:creationId xmlns:p14="http://schemas.microsoft.com/office/powerpoint/2010/main" val="84587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Preventing this attack in a performant way is challenging. This table summarizes how this attack can be done. First one is obvious, the attacker can change the contents of PT entry like we did. Also, the attacker could prepare another set up PT and update CR3.</a:t>
            </a:r>
          </a:p>
          <a:p>
            <a:pPr>
              <a:lnSpc>
                <a:spcPct val="115000"/>
              </a:lnSpc>
              <a:spcAft>
                <a:spcPts val="800"/>
              </a:spcAft>
            </a:pPr>
            <a:r>
              <a:rPr lang="en-US" sz="1800" kern="100">
                <a:effectLst/>
                <a:latin typeface="Aptos" panose="020B0004020202020204" pitchFamily="34" charset="0"/>
                <a:ea typeface="Yu Gothic" panose="020B0400000000000000" pitchFamily="34" charset="-128"/>
                <a:cs typeface="Times New Roman" panose="02020603050405020304" pitchFamily="18" charset="0"/>
              </a:rPr>
              <a:t>Blocking the first one would require intercepting write to PT, and the 2</a:t>
            </a:r>
            <a:r>
              <a:rPr lang="en-US" sz="1800" kern="100" baseline="30000">
                <a:effectLst/>
                <a:latin typeface="Aptos" panose="020B0004020202020204" pitchFamily="34" charset="0"/>
                <a:ea typeface="Yu Gothic" panose="020B0400000000000000" pitchFamily="34" charset="-128"/>
                <a:cs typeface="Times New Roman" panose="02020603050405020304" pitchFamily="18" charset="0"/>
              </a:rPr>
              <a:t>nd</a:t>
            </a:r>
            <a:r>
              <a:rPr lang="en-US" sz="1800" kern="100">
                <a:effectLst/>
                <a:latin typeface="Aptos" panose="020B0004020202020204" pitchFamily="34" charset="0"/>
                <a:ea typeface="Yu Gothic" panose="020B0400000000000000" pitchFamily="34" charset="-128"/>
                <a:cs typeface="Times New Roman" panose="02020603050405020304" pitchFamily="18" charset="0"/>
              </a:rPr>
              <a:t> one would require intercepting MOV-to-CR3. Both can be expensive because interception will happen very frequent.</a:t>
            </a:r>
            <a:r>
              <a:rPr lang="en-US" sz="1800" strike="sngStrike" kern="100">
                <a:effectLst/>
                <a:latin typeface="Aptos" panose="020B0004020202020204" pitchFamily="34" charset="0"/>
                <a:ea typeface="Yu Gothic" panose="020B0400000000000000" pitchFamily="34" charset="-128"/>
                <a:cs typeface="Times New Roman" panose="02020603050405020304" pitchFamily="18" charset="0"/>
              </a:rPr>
              <a:t> </a:t>
            </a:r>
            <a:endParaRPr lang="en-US" sz="1800" kern="100">
              <a:effectLst/>
              <a:latin typeface="Aptos" panose="020B0004020202020204" pitchFamily="34" charset="0"/>
              <a:ea typeface="Yu Gothic" panose="020B0400000000000000" pitchFamily="34" charset="-128"/>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9055FFC-AD45-4EA9-89B7-83410130739C}" type="slidenum">
              <a:rPr lang="en-US" smtClean="0"/>
              <a:t>17</a:t>
            </a:fld>
            <a:endParaRPr lang="en-US"/>
          </a:p>
        </p:txBody>
      </p:sp>
    </p:spTree>
    <p:extLst>
      <p:ext uri="{BB962C8B-B14F-4D97-AF65-F5344CB8AC3E}">
        <p14:creationId xmlns:p14="http://schemas.microsoft.com/office/powerpoint/2010/main" val="297640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1989-100D-B540-443F-6E4A3D577C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B8C05F-6B03-E9E9-654E-B2E4CE8ED9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D34618-8974-B1A7-B78E-B01F6308DCDC}"/>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5" name="Footer Placeholder 4">
            <a:extLst>
              <a:ext uri="{FF2B5EF4-FFF2-40B4-BE49-F238E27FC236}">
                <a16:creationId xmlns:a16="http://schemas.microsoft.com/office/drawing/2014/main" id="{EDBA23AF-7FA1-F860-BA6B-1D10B849F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0F05E-F7F2-7B7F-A3E1-13BD00F87331}"/>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49028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CE5C-AE77-50AD-B59C-5F3E332F6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788AE0-078A-10DA-7D69-C1024FEEC4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8FB8-2249-E373-F4CC-4D8D0C687669}"/>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5" name="Footer Placeholder 4">
            <a:extLst>
              <a:ext uri="{FF2B5EF4-FFF2-40B4-BE49-F238E27FC236}">
                <a16:creationId xmlns:a16="http://schemas.microsoft.com/office/drawing/2014/main" id="{1DEFD5DB-1483-BB69-37EB-FACDAE963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4EFE8-1242-55F0-B893-09AACCAB8A26}"/>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262748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A76A18-AEFE-D140-3390-27338A740C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C7EFC-A014-B5F1-7F07-030450F233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1A488-F0C0-F8A2-9DE5-84AE5B0810F6}"/>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5" name="Footer Placeholder 4">
            <a:extLst>
              <a:ext uri="{FF2B5EF4-FFF2-40B4-BE49-F238E27FC236}">
                <a16:creationId xmlns:a16="http://schemas.microsoft.com/office/drawing/2014/main" id="{602AD846-CD25-D9C7-BBE0-95F886AC8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067AE-79B8-C0E4-DE3C-A106FB9D7DCE}"/>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364217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79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F042-B5C5-23E1-77C7-8582A2E46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A5F95-683C-43FA-5BD8-2A520B199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755B5F3F-8522-978D-E5A3-8FC10A6B0288}"/>
              </a:ext>
            </a:extLst>
          </p:cNvPr>
          <p:cNvSpPr txBox="1"/>
          <p:nvPr userDrawn="1"/>
        </p:nvSpPr>
        <p:spPr>
          <a:xfrm>
            <a:off x="182677" y="6361629"/>
            <a:ext cx="3287196" cy="338554"/>
          </a:xfrm>
          <a:prstGeom prst="rect">
            <a:avLst/>
          </a:prstGeom>
          <a:noFill/>
        </p:spPr>
        <p:txBody>
          <a:bodyPr wrap="square" rtlCol="0">
            <a:spAutoFit/>
          </a:bodyPr>
          <a:lstStyle/>
          <a:p>
            <a:r>
              <a:rPr lang="en-US" sz="1600">
                <a:solidFill>
                  <a:schemeClr val="bg1">
                    <a:lumMod val="65000"/>
                  </a:schemeClr>
                </a:solidFill>
              </a:rPr>
              <a:t>Andrea Allievi &amp; Satoshi Tanda</a:t>
            </a:r>
          </a:p>
        </p:txBody>
      </p:sp>
      <p:sp>
        <p:nvSpPr>
          <p:cNvPr id="9" name="TextBox 8">
            <a:extLst>
              <a:ext uri="{FF2B5EF4-FFF2-40B4-BE49-F238E27FC236}">
                <a16:creationId xmlns:a16="http://schemas.microsoft.com/office/drawing/2014/main" id="{E7B13049-6866-202E-51AE-4A1AF4078187}"/>
              </a:ext>
            </a:extLst>
          </p:cNvPr>
          <p:cNvSpPr txBox="1"/>
          <p:nvPr userDrawn="1"/>
        </p:nvSpPr>
        <p:spPr>
          <a:xfrm>
            <a:off x="8722127" y="6311900"/>
            <a:ext cx="3287196" cy="369332"/>
          </a:xfrm>
          <a:prstGeom prst="rect">
            <a:avLst/>
          </a:prstGeom>
          <a:noFill/>
        </p:spPr>
        <p:txBody>
          <a:bodyPr wrap="square" rtlCol="0">
            <a:spAutoFit/>
          </a:bodyPr>
          <a:lstStyle/>
          <a:p>
            <a:pPr algn="r"/>
            <a:r>
              <a:rPr lang="en-US" b="1" err="1">
                <a:solidFill>
                  <a:srgbClr val="CC6600"/>
                </a:solidFill>
              </a:rPr>
              <a:t>REcon</a:t>
            </a:r>
            <a:r>
              <a:rPr lang="en-US" b="1">
                <a:solidFill>
                  <a:srgbClr val="CC6600"/>
                </a:solidFill>
              </a:rPr>
              <a:t> 2024</a:t>
            </a:r>
            <a:r>
              <a:rPr lang="en-US">
                <a:solidFill>
                  <a:srgbClr val="CC6600"/>
                </a:solidFill>
              </a:rPr>
              <a:t> </a:t>
            </a:r>
          </a:p>
        </p:txBody>
      </p:sp>
    </p:spTree>
    <p:extLst>
      <p:ext uri="{BB962C8B-B14F-4D97-AF65-F5344CB8AC3E}">
        <p14:creationId xmlns:p14="http://schemas.microsoft.com/office/powerpoint/2010/main" val="205036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25BB-943C-B12E-F9F9-08B099A3E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7E2186-37B3-5013-1CAE-677FF1132F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6A5536-38C9-4F5C-0300-8B254C3A4AA5}"/>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5" name="Footer Placeholder 4">
            <a:extLst>
              <a:ext uri="{FF2B5EF4-FFF2-40B4-BE49-F238E27FC236}">
                <a16:creationId xmlns:a16="http://schemas.microsoft.com/office/drawing/2014/main" id="{466BDF88-855B-DC24-D250-D9A1B4FE4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BC3D1-924C-7ED6-C645-5B598C244CA9}"/>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206468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20D0-4D3E-A0F8-7975-CF0293F58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09401-D5FE-FE0F-3CCD-26F3069B26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B99AF-8C5E-260A-57B1-50E1907B56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C6AA1B-1E35-F6FE-9030-1EDA11CBA77C}"/>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6" name="Footer Placeholder 5">
            <a:extLst>
              <a:ext uri="{FF2B5EF4-FFF2-40B4-BE49-F238E27FC236}">
                <a16:creationId xmlns:a16="http://schemas.microsoft.com/office/drawing/2014/main" id="{8DB44BAB-352C-46A6-0AE6-CF980700F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46F33-5178-E4F2-1366-6E008F7A6EAC}"/>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6212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512D-9956-3655-3A41-AF9B6E58BB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7FE6BE-0909-22D6-C816-008548BED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B2755-6BAD-4D44-BA79-4BFAFFCCE9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A8715-7C02-3C0C-5248-3E3575EEA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B5DA6-1FA4-7657-CD45-0B3A9C0569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29165-8E3E-A354-CA24-BBA884634731}"/>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8" name="Footer Placeholder 7">
            <a:extLst>
              <a:ext uri="{FF2B5EF4-FFF2-40B4-BE49-F238E27FC236}">
                <a16:creationId xmlns:a16="http://schemas.microsoft.com/office/drawing/2014/main" id="{7AD8BD46-1748-6A6C-3300-C79C1AB74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B59B63-E0FC-A298-6FC4-6CECB2FB8D1A}"/>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1157283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57B6A-230E-0CC5-98F1-EEFF2CDB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44D4D-7A3B-4431-DFBC-7B8C400953FA}"/>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4" name="Footer Placeholder 3">
            <a:extLst>
              <a:ext uri="{FF2B5EF4-FFF2-40B4-BE49-F238E27FC236}">
                <a16:creationId xmlns:a16="http://schemas.microsoft.com/office/drawing/2014/main" id="{AF2B9CCD-BC99-00F8-1115-051F0C2AF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E5B6E7-04B0-08BC-43F1-B2940D744EF1}"/>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213680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C60BF-1B21-D185-74C3-535EBB5D92F6}"/>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3" name="Footer Placeholder 2">
            <a:extLst>
              <a:ext uri="{FF2B5EF4-FFF2-40B4-BE49-F238E27FC236}">
                <a16:creationId xmlns:a16="http://schemas.microsoft.com/office/drawing/2014/main" id="{E8F61D2C-F4FE-341B-68C3-E3E2140A42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C43DC-62EE-B9B7-72B4-9AC5DC737B35}"/>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308199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05F3-3D2B-931E-89FE-57E52D07A1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033979-5470-9F8E-E9BF-79F978547E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27E06-467A-2FDD-E05C-F90BD32AC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52720-CADE-0E7C-AED9-7318274D9D23}"/>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6" name="Footer Placeholder 5">
            <a:extLst>
              <a:ext uri="{FF2B5EF4-FFF2-40B4-BE49-F238E27FC236}">
                <a16:creationId xmlns:a16="http://schemas.microsoft.com/office/drawing/2014/main" id="{99DBCC26-D203-D2BD-7745-78DCA7E30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D9F47-061B-4640-A115-C2C7F471E6CA}"/>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351628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1B3D-5E54-72E4-A45A-7AD80CA2E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FC6203-451B-A8B5-68A6-1D6DB5D6A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12F005-BFBF-5E5D-513B-E0659195F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171A95-0D4D-5D99-06D7-53D74A76940C}"/>
              </a:ext>
            </a:extLst>
          </p:cNvPr>
          <p:cNvSpPr>
            <a:spLocks noGrp="1"/>
          </p:cNvSpPr>
          <p:nvPr>
            <p:ph type="dt" sz="half" idx="10"/>
          </p:nvPr>
        </p:nvSpPr>
        <p:spPr/>
        <p:txBody>
          <a:bodyPr/>
          <a:lstStyle/>
          <a:p>
            <a:fld id="{F548CC7B-D245-49E1-849D-529E648F5AC5}" type="datetimeFigureOut">
              <a:rPr lang="en-US" smtClean="0"/>
              <a:t>6/29/2024</a:t>
            </a:fld>
            <a:endParaRPr lang="en-US"/>
          </a:p>
        </p:txBody>
      </p:sp>
      <p:sp>
        <p:nvSpPr>
          <p:cNvPr id="6" name="Footer Placeholder 5">
            <a:extLst>
              <a:ext uri="{FF2B5EF4-FFF2-40B4-BE49-F238E27FC236}">
                <a16:creationId xmlns:a16="http://schemas.microsoft.com/office/drawing/2014/main" id="{258F0F77-89DE-2382-7921-97DE4639B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20B1D-E726-5337-DEC2-FB515B5BE230}"/>
              </a:ext>
            </a:extLst>
          </p:cNvPr>
          <p:cNvSpPr>
            <a:spLocks noGrp="1"/>
          </p:cNvSpPr>
          <p:nvPr>
            <p:ph type="sldNum" sz="quarter" idx="12"/>
          </p:nvPr>
        </p:nvSpPr>
        <p:spPr/>
        <p:txBody>
          <a:bodyPr/>
          <a:lstStyle/>
          <a:p>
            <a:fld id="{23C0069A-3D1E-40F7-8625-56DCE6D7C281}" type="slidenum">
              <a:rPr lang="en-US" smtClean="0"/>
              <a:t>‹#›</a:t>
            </a:fld>
            <a:endParaRPr lang="en-US"/>
          </a:p>
        </p:txBody>
      </p:sp>
    </p:spTree>
    <p:extLst>
      <p:ext uri="{BB962C8B-B14F-4D97-AF65-F5344CB8AC3E}">
        <p14:creationId xmlns:p14="http://schemas.microsoft.com/office/powerpoint/2010/main" val="3819268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C369C3-5018-2641-E745-07F16F660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5EAC16-DD9F-51BB-C43E-605EC713E2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94408-739A-A170-E6DC-59E512C433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06/27/2024</a:t>
            </a:r>
          </a:p>
        </p:txBody>
      </p:sp>
      <p:sp>
        <p:nvSpPr>
          <p:cNvPr id="5" name="Footer Placeholder 4">
            <a:extLst>
              <a:ext uri="{FF2B5EF4-FFF2-40B4-BE49-F238E27FC236}">
                <a16:creationId xmlns:a16="http://schemas.microsoft.com/office/drawing/2014/main" id="{96317C66-34B2-A458-27F5-D64BD8438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AaLl86 – </a:t>
            </a:r>
            <a:r>
              <a:rPr lang="en-US" err="1"/>
              <a:t>Standa_t</a:t>
            </a:r>
            <a:r>
              <a:rPr lang="en-US"/>
              <a:t> (Recon 2024)</a:t>
            </a:r>
          </a:p>
        </p:txBody>
      </p:sp>
      <p:sp>
        <p:nvSpPr>
          <p:cNvPr id="6" name="Slide Number Placeholder 5">
            <a:extLst>
              <a:ext uri="{FF2B5EF4-FFF2-40B4-BE49-F238E27FC236}">
                <a16:creationId xmlns:a16="http://schemas.microsoft.com/office/drawing/2014/main" id="{80D2DAAD-9B8B-A7F3-E59F-163DF3602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C0069A-3D1E-40F7-8625-56DCE6D7C281}" type="slidenum">
              <a:rPr lang="en-US" smtClean="0"/>
              <a:t>‹#›</a:t>
            </a:fld>
            <a:endParaRPr lang="en-US"/>
          </a:p>
        </p:txBody>
      </p:sp>
    </p:spTree>
    <p:extLst>
      <p:ext uri="{BB962C8B-B14F-4D97-AF65-F5344CB8AC3E}">
        <p14:creationId xmlns:p14="http://schemas.microsoft.com/office/powerpoint/2010/main" val="956392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windows-hardware/drivers/ddi/wdm/nf-wdm-mmprotectdriversec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microsoft.com/en-us/security/blog/2020/07/08/introducing-kernel-data-protection-a-new-platform-security-technology-for-preventing-data-corrup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taeyoq70nB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8_8D1D3E6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youtube.com/watch?v=WWvd2_jd0ZI" TargetMode="Externa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9_4FB404A9.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A_6E37139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l8IMTGTbSK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tandasat/hvex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onnormcgarr.github.io/secure-imag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hyperlink" Target="https://tandasat.github.io/blog/2023/07/31/intel-vt-rp-part-2.html" TargetMode="External"/><Relationship Id="rId3" Type="http://schemas.openxmlformats.org/officeDocument/2006/relationships/hyperlink" Target="https://developer.microsoft.com/en-us/windows/downloads/windows-sdk/" TargetMode="External"/><Relationship Id="rId7" Type="http://schemas.openxmlformats.org/officeDocument/2006/relationships/hyperlink" Target="https://www.andrea-allievi.com/blog/alder-lake-and-the-new-intel-features/" TargetMode="External"/><Relationship Id="rId2" Type="http://schemas.openxmlformats.org/officeDocument/2006/relationships/hyperlink" Target="https://community.intel.com/legacyfs/online/drupal_files/managed/c5/15/architecture-instruction-set-extensions-programming-reference.pdf" TargetMode="External"/><Relationship Id="rId1" Type="http://schemas.openxmlformats.org/officeDocument/2006/relationships/slideLayout" Target="../slideLayouts/slideLayout2.xml"/><Relationship Id="rId6" Type="http://schemas.openxmlformats.org/officeDocument/2006/relationships/hyperlink" Target="https://github.com/tandasat/recon2024_demo" TargetMode="External"/><Relationship Id="rId5" Type="http://schemas.openxmlformats.org/officeDocument/2006/relationships/hyperlink" Target="https://gist.github.com/tandasat/890d4aad0c54f784f749ba5c894954d6" TargetMode="External"/><Relationship Id="rId4" Type="http://schemas.openxmlformats.org/officeDocument/2006/relationships/hyperlink" Target="https://github.com/AaLl86/WindowsInternals/tree/master/Training" TargetMode="External"/><Relationship Id="rId9" Type="http://schemas.openxmlformats.org/officeDocument/2006/relationships/hyperlink" Target="https://tandasat.github.io/blog/2023/07/05/intel-vt-rp-part-1.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andreaa@microsoft.com" TargetMode="External"/><Relationship Id="rId2" Type="http://schemas.openxmlformats.org/officeDocument/2006/relationships/hyperlink" Target="https://jobs.careers.microsoft.com/global/en/job/1728506/Software-Engineer-2"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x.com/aall86"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x.com/aall86" TargetMode="External"/><Relationship Id="rId7" Type="http://schemas.openxmlformats.org/officeDocument/2006/relationships/hyperlink" Target="https://tandasat.github.io/"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oreilly.com/live-events/windows-internals-fundamentals/0636920095044/" TargetMode="External"/><Relationship Id="rId5" Type="http://schemas.openxmlformats.org/officeDocument/2006/relationships/image" Target="../media/image34.png"/><Relationship Id="rId4" Type="http://schemas.openxmlformats.org/officeDocument/2006/relationships/hyperlink" Target="https://x.com/standa_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in/satoshitanda/"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infosec.exchange/@satoshi_tanda" TargetMode="External"/><Relationship Id="rId11" Type="http://schemas.openxmlformats.org/officeDocument/2006/relationships/hyperlink" Target="https://tandasat.github.io/" TargetMode="External"/><Relationship Id="rId5" Type="http://schemas.openxmlformats.org/officeDocument/2006/relationships/hyperlink" Target="https://github.com/tandasat" TargetMode="External"/><Relationship Id="rId10" Type="http://schemas.openxmlformats.org/officeDocument/2006/relationships/image" Target="../media/image8.png"/><Relationship Id="rId4" Type="http://schemas.openxmlformats.org/officeDocument/2006/relationships/hyperlink" Target="https://twitter.com/standa_t" TargetMode="Externa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1E543-3AB6-747B-3160-A96B344174B1}"/>
              </a:ext>
            </a:extLst>
          </p:cNvPr>
          <p:cNvSpPr>
            <a:spLocks noGrp="1"/>
          </p:cNvSpPr>
          <p:nvPr>
            <p:ph type="ctrTitle"/>
          </p:nvPr>
        </p:nvSpPr>
        <p:spPr>
          <a:xfrm>
            <a:off x="477981" y="1122363"/>
            <a:ext cx="4023360" cy="3204134"/>
          </a:xfrm>
        </p:spPr>
        <p:txBody>
          <a:bodyPr anchor="b" anchorCtr="0">
            <a:normAutofit/>
          </a:bodyPr>
          <a:lstStyle/>
          <a:p>
            <a:r>
              <a:rPr lang="en-US" sz="4400" b="1">
                <a:effectLst/>
              </a:rPr>
              <a:t>Hypervisor-enforced Paging Translation</a:t>
            </a:r>
            <a:endParaRPr lang="en-US" sz="4400"/>
          </a:p>
        </p:txBody>
      </p:sp>
      <p:sp>
        <p:nvSpPr>
          <p:cNvPr id="3" name="Subtitle 2">
            <a:extLst>
              <a:ext uri="{FF2B5EF4-FFF2-40B4-BE49-F238E27FC236}">
                <a16:creationId xmlns:a16="http://schemas.microsoft.com/office/drawing/2014/main" id="{8798D8C4-B7B6-220C-B922-9486BDBEBAC3}"/>
              </a:ext>
            </a:extLst>
          </p:cNvPr>
          <p:cNvSpPr>
            <a:spLocks noGrp="1"/>
          </p:cNvSpPr>
          <p:nvPr>
            <p:ph type="subTitle" idx="1"/>
          </p:nvPr>
        </p:nvSpPr>
        <p:spPr>
          <a:xfrm>
            <a:off x="647538" y="4785631"/>
            <a:ext cx="3803349" cy="821639"/>
          </a:xfrm>
        </p:spPr>
        <p:txBody>
          <a:bodyPr>
            <a:normAutofit/>
          </a:bodyPr>
          <a:lstStyle/>
          <a:p>
            <a:pPr algn="l"/>
            <a:r>
              <a:rPr lang="en-US" b="1">
                <a:effectLst/>
              </a:rPr>
              <a:t>The end of non data-driven Kernel Exploits?</a:t>
            </a:r>
            <a:endParaRPr lang="en-US"/>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5" name="Picture 14">
            <a:extLst>
              <a:ext uri="{FF2B5EF4-FFF2-40B4-BE49-F238E27FC236}">
                <a16:creationId xmlns:a16="http://schemas.microsoft.com/office/drawing/2014/main" id="{1D2CBAFE-4B87-3EFB-55E3-FD95D8CF9A88}"/>
              </a:ext>
            </a:extLst>
          </p:cNvPr>
          <p:cNvPicPr>
            <a:picLocks noChangeAspect="1"/>
          </p:cNvPicPr>
          <p:nvPr/>
        </p:nvPicPr>
        <p:blipFill>
          <a:blip r:embed="rId2"/>
          <a:stretch>
            <a:fillRect/>
          </a:stretch>
        </p:blipFill>
        <p:spPr>
          <a:xfrm>
            <a:off x="5148879" y="470101"/>
            <a:ext cx="6505470" cy="5735637"/>
          </a:xfrm>
          <a:prstGeom prst="rect">
            <a:avLst/>
          </a:prstGeom>
        </p:spPr>
      </p:pic>
      <p:sp>
        <p:nvSpPr>
          <p:cNvPr id="18" name="TextBox 17">
            <a:extLst>
              <a:ext uri="{FF2B5EF4-FFF2-40B4-BE49-F238E27FC236}">
                <a16:creationId xmlns:a16="http://schemas.microsoft.com/office/drawing/2014/main" id="{A32B08C1-37E2-8191-5854-21C1B4CB7437}"/>
              </a:ext>
            </a:extLst>
          </p:cNvPr>
          <p:cNvSpPr txBox="1"/>
          <p:nvPr/>
        </p:nvSpPr>
        <p:spPr>
          <a:xfrm>
            <a:off x="477981" y="5882573"/>
            <a:ext cx="3890238" cy="646331"/>
          </a:xfrm>
          <a:prstGeom prst="rect">
            <a:avLst/>
          </a:prstGeom>
          <a:noFill/>
        </p:spPr>
        <p:txBody>
          <a:bodyPr wrap="square">
            <a:spAutoFit/>
          </a:bodyPr>
          <a:lstStyle/>
          <a:p>
            <a:r>
              <a:rPr lang="en-US" sz="1800"/>
              <a:t>Andrea Allievi (@aall86)</a:t>
            </a:r>
          </a:p>
          <a:p>
            <a:r>
              <a:rPr lang="en-US"/>
              <a:t>Satoshi Tanda (@standa_t)</a:t>
            </a:r>
            <a:endParaRPr lang="en-US" sz="1800"/>
          </a:p>
        </p:txBody>
      </p:sp>
      <p:sp>
        <p:nvSpPr>
          <p:cNvPr id="20" name="TextBox 19">
            <a:extLst>
              <a:ext uri="{FF2B5EF4-FFF2-40B4-BE49-F238E27FC236}">
                <a16:creationId xmlns:a16="http://schemas.microsoft.com/office/drawing/2014/main" id="{A54C9004-F5E4-9B73-FE19-09CB2320E7B6}"/>
              </a:ext>
            </a:extLst>
          </p:cNvPr>
          <p:cNvSpPr txBox="1"/>
          <p:nvPr/>
        </p:nvSpPr>
        <p:spPr>
          <a:xfrm>
            <a:off x="393613" y="862625"/>
            <a:ext cx="4107727" cy="461665"/>
          </a:xfrm>
          <a:prstGeom prst="rect">
            <a:avLst/>
          </a:prstGeom>
          <a:noFill/>
        </p:spPr>
        <p:txBody>
          <a:bodyPr wrap="square">
            <a:spAutoFit/>
          </a:bodyPr>
          <a:lstStyle/>
          <a:p>
            <a:r>
              <a:rPr lang="en-US" sz="2400">
                <a:solidFill>
                  <a:srgbClr val="CC6600"/>
                </a:solidFill>
              </a:rPr>
              <a:t>29</a:t>
            </a:r>
            <a:r>
              <a:rPr lang="en-US" sz="2400" baseline="30000">
                <a:solidFill>
                  <a:srgbClr val="CC6600"/>
                </a:solidFill>
              </a:rPr>
              <a:t>th</a:t>
            </a:r>
            <a:r>
              <a:rPr lang="en-US" sz="2400">
                <a:solidFill>
                  <a:srgbClr val="CC6600"/>
                </a:solidFill>
              </a:rPr>
              <a:t> June 2024 – </a:t>
            </a:r>
            <a:r>
              <a:rPr lang="en-US" sz="2400" b="1" err="1">
                <a:solidFill>
                  <a:srgbClr val="CC6600"/>
                </a:solidFill>
              </a:rPr>
              <a:t>REcon</a:t>
            </a:r>
            <a:r>
              <a:rPr lang="en-US" sz="2400" b="1">
                <a:solidFill>
                  <a:srgbClr val="CC6600"/>
                </a:solidFill>
              </a:rPr>
              <a:t> 2024</a:t>
            </a:r>
          </a:p>
        </p:txBody>
      </p:sp>
    </p:spTree>
    <p:extLst>
      <p:ext uri="{BB962C8B-B14F-4D97-AF65-F5344CB8AC3E}">
        <p14:creationId xmlns:p14="http://schemas.microsoft.com/office/powerpoint/2010/main" val="391747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Pointer Authentication</a:t>
            </a:r>
          </a:p>
        </p:txBody>
      </p:sp>
      <p:sp>
        <p:nvSpPr>
          <p:cNvPr id="7" name="TextBox 6">
            <a:extLst>
              <a:ext uri="{FF2B5EF4-FFF2-40B4-BE49-F238E27FC236}">
                <a16:creationId xmlns:a16="http://schemas.microsoft.com/office/drawing/2014/main" id="{D72026E6-04C6-8814-2454-C1FA38D49C66}"/>
              </a:ext>
            </a:extLst>
          </p:cNvPr>
          <p:cNvSpPr txBox="1"/>
          <p:nvPr/>
        </p:nvSpPr>
        <p:spPr>
          <a:xfrm>
            <a:off x="543754" y="877825"/>
            <a:ext cx="10951380" cy="347787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What about ARM64? Another hardware technology exists and can be used to protect against ROP attacks: Pointer authentication.</a:t>
            </a:r>
          </a:p>
          <a:p>
            <a:pPr marL="285750" indent="-285750">
              <a:spcAft>
                <a:spcPts val="1200"/>
              </a:spcAft>
              <a:buFont typeface="Arial" panose="020B0604020202020204" pitchFamily="34" charset="0"/>
              <a:buChar char="•"/>
            </a:pPr>
            <a:r>
              <a:rPr lang="en-US" sz="2000"/>
              <a:t>Specs were written before Intel CET in ARMv8.3, but its first adaption came later.</a:t>
            </a:r>
          </a:p>
          <a:p>
            <a:pPr marL="285750" indent="-285750">
              <a:spcAft>
                <a:spcPts val="1200"/>
              </a:spcAft>
              <a:buFont typeface="Arial" panose="020B0604020202020204" pitchFamily="34" charset="0"/>
              <a:buChar char="•"/>
            </a:pPr>
            <a:r>
              <a:rPr lang="en-US" sz="2000"/>
              <a:t>Pointer authentication exploits the unused bits of a VA  to store a signature referred as Pointer authentication code (PAC).</a:t>
            </a:r>
          </a:p>
          <a:p>
            <a:pPr marL="285750" indent="-285750">
              <a:spcAft>
                <a:spcPts val="400"/>
              </a:spcAft>
              <a:buFont typeface="Arial" panose="020B0604020202020204" pitchFamily="34" charset="0"/>
              <a:buChar char="•"/>
            </a:pPr>
            <a:r>
              <a:rPr lang="en-US" sz="2000"/>
              <a:t>PAC is calculated via a cryptographic algorithm, based on a </a:t>
            </a:r>
            <a:r>
              <a:rPr lang="en-US" sz="2000" b="1"/>
              <a:t>key</a:t>
            </a:r>
            <a:r>
              <a:rPr lang="en-US" sz="2000"/>
              <a:t> and a </a:t>
            </a:r>
            <a:r>
              <a:rPr lang="en-US" sz="2000" b="1"/>
              <a:t>modifier</a:t>
            </a:r>
            <a:r>
              <a:rPr lang="en-US" sz="2000"/>
              <a:t>.</a:t>
            </a:r>
          </a:p>
          <a:p>
            <a:pPr marL="800100" lvl="1" indent="-342900">
              <a:spcAft>
                <a:spcPts val="400"/>
              </a:spcAft>
              <a:buFont typeface="Wingdings" panose="05000000000000000000" pitchFamily="2" charset="2"/>
              <a:buChar char="§"/>
            </a:pPr>
            <a:r>
              <a:rPr lang="en-US" sz="2000"/>
              <a:t>Keys are usually generated by the OS and are secrets</a:t>
            </a:r>
          </a:p>
          <a:p>
            <a:pPr marL="800100" lvl="1" indent="-342900">
              <a:spcAft>
                <a:spcPts val="400"/>
              </a:spcAft>
              <a:buFont typeface="Wingdings" panose="05000000000000000000" pitchFamily="2" charset="2"/>
              <a:buChar char="§"/>
            </a:pPr>
            <a:r>
              <a:rPr lang="en-US" sz="2000"/>
              <a:t>Modifiers are regularly another register value, which ties the PAC to a particular value</a:t>
            </a:r>
          </a:p>
          <a:p>
            <a:pPr marL="800100" lvl="1" indent="-342900">
              <a:spcAft>
                <a:spcPts val="400"/>
              </a:spcAft>
              <a:buFont typeface="Wingdings" panose="05000000000000000000" pitchFamily="2" charset="2"/>
              <a:buChar char="§"/>
            </a:pPr>
            <a:r>
              <a:rPr lang="en-US" sz="2000"/>
              <a:t>Using SP as modifier, gives you PAC that is </a:t>
            </a:r>
            <a:r>
              <a:rPr lang="en-US" sz="2000" b="1" u="sng"/>
              <a:t>only valid</a:t>
            </a:r>
            <a:r>
              <a:rPr lang="en-US" sz="2000" b="1"/>
              <a:t> </a:t>
            </a:r>
            <a:r>
              <a:rPr lang="en-US" sz="2000"/>
              <a:t>at the entrance and exit of a function.</a:t>
            </a:r>
          </a:p>
        </p:txBody>
      </p:sp>
      <p:pic>
        <p:nvPicPr>
          <p:cNvPr id="3" name="Picture 2">
            <a:extLst>
              <a:ext uri="{FF2B5EF4-FFF2-40B4-BE49-F238E27FC236}">
                <a16:creationId xmlns:a16="http://schemas.microsoft.com/office/drawing/2014/main" id="{6001C2AD-9752-FAEC-EC18-2F49F54EA93C}"/>
              </a:ext>
            </a:extLst>
          </p:cNvPr>
          <p:cNvPicPr>
            <a:picLocks noChangeAspect="1"/>
          </p:cNvPicPr>
          <p:nvPr/>
        </p:nvPicPr>
        <p:blipFill>
          <a:blip r:embed="rId2"/>
          <a:stretch>
            <a:fillRect/>
          </a:stretch>
        </p:blipFill>
        <p:spPr>
          <a:xfrm>
            <a:off x="2700769" y="4337163"/>
            <a:ext cx="6637350" cy="2143521"/>
          </a:xfrm>
          <a:prstGeom prst="rect">
            <a:avLst/>
          </a:prstGeom>
        </p:spPr>
      </p:pic>
    </p:spTree>
    <p:extLst>
      <p:ext uri="{BB962C8B-B14F-4D97-AF65-F5344CB8AC3E}">
        <p14:creationId xmlns:p14="http://schemas.microsoft.com/office/powerpoint/2010/main" val="2884637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Pointer Authentication</a:t>
            </a:r>
          </a:p>
        </p:txBody>
      </p:sp>
      <p:sp>
        <p:nvSpPr>
          <p:cNvPr id="7" name="TextBox 6">
            <a:extLst>
              <a:ext uri="{FF2B5EF4-FFF2-40B4-BE49-F238E27FC236}">
                <a16:creationId xmlns:a16="http://schemas.microsoft.com/office/drawing/2014/main" id="{D72026E6-04C6-8814-2454-C1FA38D49C66}"/>
              </a:ext>
            </a:extLst>
          </p:cNvPr>
          <p:cNvSpPr txBox="1"/>
          <p:nvPr/>
        </p:nvSpPr>
        <p:spPr>
          <a:xfrm>
            <a:off x="543754" y="877825"/>
            <a:ext cx="10951380" cy="2644314"/>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sz="2000"/>
              <a:t>On function </a:t>
            </a:r>
            <a:r>
              <a:rPr lang="en-US" sz="2000" b="1" u="sng"/>
              <a:t>entry</a:t>
            </a:r>
            <a:r>
              <a:rPr lang="en-US" sz="2000"/>
              <a:t>, the compiler always emit the PACIBSP opcode, which stands for </a:t>
            </a:r>
          </a:p>
          <a:p>
            <a:pPr marL="457200">
              <a:spcAft>
                <a:spcPts val="400"/>
              </a:spcAft>
            </a:pPr>
            <a:r>
              <a:rPr lang="en-US" sz="2000">
                <a:latin typeface="Courier New" panose="02070309020205020404" pitchFamily="49" charset="0"/>
                <a:cs typeface="Courier New" panose="02070309020205020404" pitchFamily="49" charset="0"/>
              </a:rPr>
              <a:t>PACIB LR, SP</a:t>
            </a:r>
            <a:r>
              <a:rPr lang="en-US" sz="2000"/>
              <a:t> </a:t>
            </a:r>
          </a:p>
          <a:p>
            <a:pPr marL="457200">
              <a:spcAft>
                <a:spcPts val="1200"/>
              </a:spcAft>
            </a:pPr>
            <a:r>
              <a:rPr lang="en-US" sz="2000"/>
              <a:t>Encode the pointer contained in the Link Register with the secret key and the modifier value contained in SP (stack pointer)</a:t>
            </a:r>
          </a:p>
          <a:p>
            <a:pPr marL="285750" indent="-285750">
              <a:spcAft>
                <a:spcPts val="1200"/>
              </a:spcAft>
              <a:buFont typeface="Arial" panose="020B0604020202020204" pitchFamily="34" charset="0"/>
              <a:buChar char="•"/>
            </a:pPr>
            <a:r>
              <a:rPr lang="en-US" sz="2000"/>
              <a:t>On function </a:t>
            </a:r>
            <a:r>
              <a:rPr lang="en-US" sz="2000" b="1" u="sng"/>
              <a:t>exit</a:t>
            </a:r>
            <a:r>
              <a:rPr lang="en-US" sz="2000"/>
              <a:t>, the compiler emits a AUTIBSP instruction, which decodes the pointer contained in LR (popped from the regular stack) with the secret key and the SP modifier.</a:t>
            </a:r>
          </a:p>
          <a:p>
            <a:pPr marL="285750" indent="-285750">
              <a:spcAft>
                <a:spcPts val="1200"/>
              </a:spcAft>
              <a:buFont typeface="Arial" panose="020B0604020202020204" pitchFamily="34" charset="0"/>
              <a:buChar char="•"/>
            </a:pPr>
            <a:r>
              <a:rPr lang="en-US" sz="2000"/>
              <a:t>If the authentication fails, an invalid pointer is returned, leading to an </a:t>
            </a:r>
            <a:r>
              <a:rPr lang="en-US" sz="2000" b="1" u="sng"/>
              <a:t>instant crash</a:t>
            </a:r>
            <a:r>
              <a:rPr lang="en-US" sz="2000"/>
              <a:t>.</a:t>
            </a:r>
          </a:p>
        </p:txBody>
      </p:sp>
      <p:grpSp>
        <p:nvGrpSpPr>
          <p:cNvPr id="37" name="Group 36">
            <a:extLst>
              <a:ext uri="{FF2B5EF4-FFF2-40B4-BE49-F238E27FC236}">
                <a16:creationId xmlns:a16="http://schemas.microsoft.com/office/drawing/2014/main" id="{05CE69D0-4B1A-0340-DF36-5F87D68937A5}"/>
              </a:ext>
            </a:extLst>
          </p:cNvPr>
          <p:cNvGrpSpPr/>
          <p:nvPr/>
        </p:nvGrpSpPr>
        <p:grpSpPr>
          <a:xfrm>
            <a:off x="405383" y="3684240"/>
            <a:ext cx="11421399" cy="2747232"/>
            <a:chOff x="405382" y="3818711"/>
            <a:chExt cx="11421399" cy="2747232"/>
          </a:xfrm>
        </p:grpSpPr>
        <p:pic>
          <p:nvPicPr>
            <p:cNvPr id="11" name="Picture 10">
              <a:extLst>
                <a:ext uri="{FF2B5EF4-FFF2-40B4-BE49-F238E27FC236}">
                  <a16:creationId xmlns:a16="http://schemas.microsoft.com/office/drawing/2014/main" id="{0E20D2DB-710A-9E70-E5AA-5F375FAB1EFF}"/>
                </a:ext>
              </a:extLst>
            </p:cNvPr>
            <p:cNvPicPr>
              <a:picLocks noChangeAspect="1"/>
            </p:cNvPicPr>
            <p:nvPr/>
          </p:nvPicPr>
          <p:blipFill>
            <a:blip r:embed="rId3"/>
            <a:stretch>
              <a:fillRect/>
            </a:stretch>
          </p:blipFill>
          <p:spPr>
            <a:xfrm>
              <a:off x="405382" y="4085609"/>
              <a:ext cx="5167141" cy="1305541"/>
            </a:xfrm>
            <a:prstGeom prst="rect">
              <a:avLst/>
            </a:prstGeom>
          </p:spPr>
        </p:pic>
        <p:pic>
          <p:nvPicPr>
            <p:cNvPr id="9" name="Picture 8">
              <a:extLst>
                <a:ext uri="{FF2B5EF4-FFF2-40B4-BE49-F238E27FC236}">
                  <a16:creationId xmlns:a16="http://schemas.microsoft.com/office/drawing/2014/main" id="{22377A04-FB31-4C8D-4356-FE62F93FA894}"/>
                </a:ext>
              </a:extLst>
            </p:cNvPr>
            <p:cNvPicPr>
              <a:picLocks noChangeAspect="1"/>
            </p:cNvPicPr>
            <p:nvPr/>
          </p:nvPicPr>
          <p:blipFill>
            <a:blip r:embed="rId4"/>
            <a:stretch>
              <a:fillRect/>
            </a:stretch>
          </p:blipFill>
          <p:spPr>
            <a:xfrm>
              <a:off x="4272503" y="3818711"/>
              <a:ext cx="3646993" cy="669741"/>
            </a:xfrm>
            <a:prstGeom prst="rect">
              <a:avLst/>
            </a:prstGeom>
          </p:spPr>
        </p:pic>
        <p:pic>
          <p:nvPicPr>
            <p:cNvPr id="15" name="Picture 14">
              <a:extLst>
                <a:ext uri="{FF2B5EF4-FFF2-40B4-BE49-F238E27FC236}">
                  <a16:creationId xmlns:a16="http://schemas.microsoft.com/office/drawing/2014/main" id="{D67799C3-11D9-B062-049D-52D1C4AC161A}"/>
                </a:ext>
              </a:extLst>
            </p:cNvPr>
            <p:cNvPicPr>
              <a:picLocks noChangeAspect="1"/>
            </p:cNvPicPr>
            <p:nvPr/>
          </p:nvPicPr>
          <p:blipFill>
            <a:blip r:embed="rId5"/>
            <a:stretch>
              <a:fillRect/>
            </a:stretch>
          </p:blipFill>
          <p:spPr>
            <a:xfrm>
              <a:off x="5750760" y="4818888"/>
              <a:ext cx="4225834" cy="1090749"/>
            </a:xfrm>
            <a:prstGeom prst="rect">
              <a:avLst/>
            </a:prstGeom>
          </p:spPr>
        </p:pic>
        <p:cxnSp>
          <p:nvCxnSpPr>
            <p:cNvPr id="19" name="Straight Arrow Connector 18">
              <a:extLst>
                <a:ext uri="{FF2B5EF4-FFF2-40B4-BE49-F238E27FC236}">
                  <a16:creationId xmlns:a16="http://schemas.microsoft.com/office/drawing/2014/main" id="{FB878901-B76C-EB6C-CC54-EE4D9A9AE0AE}"/>
                </a:ext>
              </a:extLst>
            </p:cNvPr>
            <p:cNvCxnSpPr/>
            <p:nvPr/>
          </p:nvCxnSpPr>
          <p:spPr>
            <a:xfrm flipV="1">
              <a:off x="3638041" y="3887422"/>
              <a:ext cx="581891" cy="47920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6E2587D8-619B-DBFC-E282-3BA9A652ED67}"/>
                </a:ext>
              </a:extLst>
            </p:cNvPr>
            <p:cNvCxnSpPr>
              <a:cxnSpLocks/>
            </p:cNvCxnSpPr>
            <p:nvPr/>
          </p:nvCxnSpPr>
          <p:spPr>
            <a:xfrm rot="5400000" flipH="1" flipV="1">
              <a:off x="4259965" y="3678022"/>
              <a:ext cx="537415" cy="2981544"/>
            </a:xfrm>
            <a:prstGeom prst="bentConnector4">
              <a:avLst>
                <a:gd name="adj1" fmla="val -42537"/>
                <a:gd name="adj2" fmla="val 86930"/>
              </a:avLst>
            </a:prstGeom>
            <a:ln>
              <a:solidFill>
                <a:srgbClr val="0000FF"/>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D510742-4665-24C8-EDEC-926552F49E0F}"/>
                </a:ext>
              </a:extLst>
            </p:cNvPr>
            <p:cNvCxnSpPr>
              <a:cxnSpLocks/>
            </p:cNvCxnSpPr>
            <p:nvPr/>
          </p:nvCxnSpPr>
          <p:spPr>
            <a:xfrm>
              <a:off x="8047567" y="5664200"/>
              <a:ext cx="826312" cy="139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4" name="Picture 33" descr="A screenshot of a computer&#10;&#10;Description automatically generated">
              <a:extLst>
                <a:ext uri="{FF2B5EF4-FFF2-40B4-BE49-F238E27FC236}">
                  <a16:creationId xmlns:a16="http://schemas.microsoft.com/office/drawing/2014/main" id="{2B3F927D-A458-FA48-0C1A-C71452DD12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3879" y="5734050"/>
              <a:ext cx="2952902" cy="831893"/>
            </a:xfrm>
            <a:prstGeom prst="rect">
              <a:avLst/>
            </a:prstGeom>
          </p:spPr>
        </p:pic>
      </p:grpSp>
    </p:spTree>
    <p:extLst>
      <p:ext uri="{BB962C8B-B14F-4D97-AF65-F5344CB8AC3E}">
        <p14:creationId xmlns:p14="http://schemas.microsoft.com/office/powerpoint/2010/main" val="18899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Kernel Data Protection (KDP)</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2369880"/>
          </a:xfrm>
          <a:prstGeom prst="rect">
            <a:avLst/>
          </a:prstGeom>
          <a:noFill/>
        </p:spPr>
        <p:txBody>
          <a:bodyPr wrap="square" rtlCol="0">
            <a:spAutoFit/>
          </a:bodyPr>
          <a:lstStyle/>
          <a:p>
            <a:pPr marL="285750" indent="-285750">
              <a:spcAft>
                <a:spcPts val="400"/>
              </a:spcAft>
              <a:buFont typeface="Arial" panose="020B0604020202020204" pitchFamily="34" charset="0"/>
              <a:buChar char="•"/>
            </a:pPr>
            <a:r>
              <a:rPr lang="en-US" sz="2400"/>
              <a:t>What about </a:t>
            </a:r>
            <a:r>
              <a:rPr lang="en-US" sz="2400" b="1" u="sng"/>
              <a:t>data</a:t>
            </a:r>
            <a:r>
              <a:rPr lang="en-US" sz="2400"/>
              <a:t>? </a:t>
            </a:r>
          </a:p>
          <a:p>
            <a:pPr marL="800100" lvl="1" indent="-342900">
              <a:spcAft>
                <a:spcPts val="400"/>
              </a:spcAft>
              <a:buFont typeface="Wingdings" panose="05000000000000000000" pitchFamily="2" charset="2"/>
              <a:buChar char="§"/>
            </a:pPr>
            <a:r>
              <a:rPr lang="en-US" sz="2000"/>
              <a:t>Kernel modules have often important data fields that should be protected too.</a:t>
            </a:r>
          </a:p>
          <a:p>
            <a:pPr marL="800100" lvl="1" indent="-342900">
              <a:spcAft>
                <a:spcPts val="400"/>
              </a:spcAft>
              <a:buFont typeface="Wingdings" panose="05000000000000000000" pitchFamily="2" charset="2"/>
              <a:buChar char="§"/>
            </a:pPr>
            <a:r>
              <a:rPr lang="en-US" sz="2000"/>
              <a:t>Drivers data structures, </a:t>
            </a:r>
            <a:r>
              <a:rPr lang="en-US" sz="2000" err="1"/>
              <a:t>globals</a:t>
            </a:r>
            <a:r>
              <a:rPr lang="en-US" sz="2000"/>
              <a:t> and static variables are stored in read-only (or writable) </a:t>
            </a:r>
            <a:r>
              <a:rPr lang="en-US" sz="2000" b="1" u="sng"/>
              <a:t>data sections</a:t>
            </a:r>
            <a:r>
              <a:rPr lang="en-US" sz="2000"/>
              <a:t> (while stack variables are usually stored in kernel stacks).</a:t>
            </a:r>
          </a:p>
          <a:p>
            <a:pPr marL="800100" lvl="1" indent="-342900">
              <a:spcAft>
                <a:spcPts val="1200"/>
              </a:spcAft>
              <a:buFont typeface="Wingdings" panose="05000000000000000000" pitchFamily="2" charset="2"/>
              <a:buChar char="§"/>
            </a:pPr>
            <a:r>
              <a:rPr lang="en-US" sz="2000"/>
              <a:t>Good example of kernel module that has important data to protect is </a:t>
            </a:r>
            <a:r>
              <a:rPr lang="en-US" sz="2000" b="1"/>
              <a:t>CI</a:t>
            </a:r>
            <a:r>
              <a:rPr lang="en-US" sz="2000"/>
              <a:t> – Code Integrity</a:t>
            </a:r>
          </a:p>
          <a:p>
            <a:pPr marL="285750" indent="-285750">
              <a:spcAft>
                <a:spcPts val="1200"/>
              </a:spcAft>
              <a:buFont typeface="Arial" panose="020B0604020202020204" pitchFamily="34" charset="0"/>
              <a:buChar char="•"/>
            </a:pPr>
            <a:r>
              <a:rPr lang="en-US" sz="2400"/>
              <a:t>HLAT, CET or Pointer authentication can </a:t>
            </a:r>
            <a:r>
              <a:rPr lang="en-US" sz="2400" b="1" u="sng"/>
              <a:t>not</a:t>
            </a:r>
            <a:r>
              <a:rPr lang="en-US" sz="2400"/>
              <a:t> help with volatile data. </a:t>
            </a:r>
          </a:p>
        </p:txBody>
      </p:sp>
      <p:sp>
        <p:nvSpPr>
          <p:cNvPr id="3" name="TextBox 2">
            <a:extLst>
              <a:ext uri="{FF2B5EF4-FFF2-40B4-BE49-F238E27FC236}">
                <a16:creationId xmlns:a16="http://schemas.microsoft.com/office/drawing/2014/main" id="{E4583D9C-F4E5-8A76-0E5F-0F626514016C}"/>
              </a:ext>
            </a:extLst>
          </p:cNvPr>
          <p:cNvSpPr txBox="1"/>
          <p:nvPr/>
        </p:nvSpPr>
        <p:spPr>
          <a:xfrm>
            <a:off x="575285" y="3435669"/>
            <a:ext cx="10951380" cy="2728952"/>
          </a:xfrm>
          <a:prstGeom prst="rect">
            <a:avLst/>
          </a:prstGeom>
          <a:noFill/>
        </p:spPr>
        <p:txBody>
          <a:bodyPr wrap="square">
            <a:spAutoFit/>
          </a:bodyPr>
          <a:lstStyle/>
          <a:p>
            <a:pPr marL="285750" indent="-285750">
              <a:spcAft>
                <a:spcPts val="400"/>
              </a:spcAft>
              <a:buFont typeface="Arial" panose="020B0604020202020204" pitchFamily="34" charset="0"/>
              <a:buChar char="•"/>
            </a:pPr>
            <a:r>
              <a:rPr lang="en-US" sz="2400"/>
              <a:t>We designed another protection called Kernel data protection (</a:t>
            </a:r>
            <a:r>
              <a:rPr lang="en-US" sz="2400" b="1"/>
              <a:t>KDP</a:t>
            </a:r>
            <a:r>
              <a:rPr lang="en-US" sz="2400"/>
              <a:t>). </a:t>
            </a:r>
          </a:p>
          <a:p>
            <a:pPr marL="800100" lvl="1" indent="-342900">
              <a:spcAft>
                <a:spcPts val="400"/>
              </a:spcAft>
              <a:buFont typeface="Wingdings" panose="05000000000000000000" pitchFamily="2" charset="2"/>
              <a:buChar char="§"/>
            </a:pPr>
            <a:r>
              <a:rPr lang="en-US" sz="2000"/>
              <a:t>NT asks SK to apply SLAT memory protection also to Data pages*</a:t>
            </a:r>
          </a:p>
          <a:p>
            <a:pPr marL="800100" lvl="1" indent="-342900">
              <a:spcAft>
                <a:spcPts val="400"/>
              </a:spcAft>
              <a:buFont typeface="Wingdings" panose="05000000000000000000" pitchFamily="2" charset="2"/>
              <a:buChar char="§"/>
            </a:pPr>
            <a:r>
              <a:rPr lang="en-US" sz="2000"/>
              <a:t>Implemented in two sides: Static and Dynamic (deprecated) KDP</a:t>
            </a:r>
          </a:p>
          <a:p>
            <a:pPr marL="800100" lvl="1" indent="-342900">
              <a:spcAft>
                <a:spcPts val="400"/>
              </a:spcAft>
              <a:buFont typeface="Wingdings" panose="05000000000000000000" pitchFamily="2" charset="2"/>
              <a:buChar char="§"/>
            </a:pPr>
            <a:r>
              <a:rPr lang="en-US" sz="2000"/>
              <a:t>Static KDP is implemented in NT and SK. Single entry point: </a:t>
            </a:r>
            <a:r>
              <a:rPr lang="en-US" sz="2000" b="1" err="1"/>
              <a:t>MmProtectDriverSection</a:t>
            </a:r>
            <a:r>
              <a:rPr lang="en-US" sz="2000"/>
              <a:t>.</a:t>
            </a:r>
          </a:p>
          <a:p>
            <a:pPr marL="800100" lvl="1" indent="-342900">
              <a:spcAft>
                <a:spcPts val="1200"/>
              </a:spcAft>
              <a:buFont typeface="Wingdings" panose="05000000000000000000" pitchFamily="2" charset="2"/>
              <a:buChar char="§"/>
            </a:pPr>
            <a:r>
              <a:rPr lang="en-US" sz="2000"/>
              <a:t>Kernel modules that have protected sections are by default </a:t>
            </a:r>
            <a:r>
              <a:rPr lang="en-US" sz="2000" b="1" u="sng"/>
              <a:t>not unloadable</a:t>
            </a:r>
            <a:r>
              <a:rPr lang="en-US" sz="2000"/>
              <a:t>, unless the MM_PROTECT_DRIVER_SECTION_ALLOW_UNLOAD flag is specified.</a:t>
            </a:r>
          </a:p>
          <a:p>
            <a:pPr marL="285750" indent="-285750">
              <a:spcAft>
                <a:spcPts val="1200"/>
              </a:spcAft>
              <a:buFont typeface="Arial" panose="020B0604020202020204" pitchFamily="34" charset="0"/>
              <a:buChar char="•"/>
            </a:pPr>
            <a:r>
              <a:rPr lang="en-US" sz="2400"/>
              <a:t>KDP is well documented in </a:t>
            </a:r>
            <a:r>
              <a:rPr lang="en-US" sz="2400">
                <a:hlinkClick r:id="rId3"/>
              </a:rPr>
              <a:t>MSDN</a:t>
            </a:r>
            <a:r>
              <a:rPr lang="en-US" sz="2400"/>
              <a:t> and in the </a:t>
            </a:r>
            <a:r>
              <a:rPr lang="en-US" sz="2400">
                <a:hlinkClick r:id="rId4"/>
              </a:rPr>
              <a:t>Windows Security blog</a:t>
            </a:r>
            <a:r>
              <a:rPr lang="en-US" sz="2400"/>
              <a:t>.</a:t>
            </a:r>
          </a:p>
        </p:txBody>
      </p:sp>
    </p:spTree>
    <p:extLst>
      <p:ext uri="{BB962C8B-B14F-4D97-AF65-F5344CB8AC3E}">
        <p14:creationId xmlns:p14="http://schemas.microsoft.com/office/powerpoint/2010/main" val="362280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838200" y="3199856"/>
            <a:ext cx="10515600" cy="711254"/>
          </a:xfrm>
        </p:spPr>
        <p:txBody>
          <a:bodyPr/>
          <a:lstStyle/>
          <a:p>
            <a:r>
              <a:rPr lang="en-US">
                <a:solidFill>
                  <a:schemeClr val="tx2">
                    <a:lumMod val="75000"/>
                    <a:lumOff val="25000"/>
                  </a:schemeClr>
                </a:solidFill>
              </a:rPr>
              <a:t>… Now let’s move on and introduce HLAT ...</a:t>
            </a:r>
          </a:p>
        </p:txBody>
      </p:sp>
    </p:spTree>
    <p:extLst>
      <p:ext uri="{BB962C8B-B14F-4D97-AF65-F5344CB8AC3E}">
        <p14:creationId xmlns:p14="http://schemas.microsoft.com/office/powerpoint/2010/main" val="5214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D070D-54C9-C1D0-67E4-97EAC9ACE27C}"/>
              </a:ext>
            </a:extLst>
          </p:cNvPr>
          <p:cNvSpPr>
            <a:spLocks noGrp="1"/>
          </p:cNvSpPr>
          <p:nvPr>
            <p:ph idx="1"/>
          </p:nvPr>
        </p:nvSpPr>
        <p:spPr>
          <a:xfrm>
            <a:off x="838200" y="1168789"/>
            <a:ext cx="10515600" cy="5008174"/>
          </a:xfrm>
        </p:spPr>
        <p:txBody>
          <a:bodyPr>
            <a:normAutofit/>
          </a:bodyPr>
          <a:lstStyle/>
          <a:p>
            <a:r>
              <a:rPr lang="en-US" sz="2400"/>
              <a:t>KDP enforces RO permission on GPA, not VA</a:t>
            </a:r>
          </a:p>
          <a:p>
            <a:r>
              <a:rPr lang="en-US" sz="2400"/>
              <a:t>VA -&gt; GPA translation is controlled by the guest</a:t>
            </a:r>
          </a:p>
          <a:p>
            <a:r>
              <a:rPr lang="en-US" sz="2400"/>
              <a:t>Remapping attack: Guest can remap VA to another unprotected GPA</a:t>
            </a:r>
            <a:endParaRPr lang="en-US"/>
          </a:p>
        </p:txBody>
      </p:sp>
      <p:cxnSp>
        <p:nvCxnSpPr>
          <p:cNvPr id="6" name="Straight Connector 5">
            <a:extLst>
              <a:ext uri="{FF2B5EF4-FFF2-40B4-BE49-F238E27FC236}">
                <a16:creationId xmlns:a16="http://schemas.microsoft.com/office/drawing/2014/main" id="{27FDD94D-5BBB-90F9-576A-037140EB8032}"/>
              </a:ext>
            </a:extLst>
          </p:cNvPr>
          <p:cNvCxnSpPr/>
          <p:nvPr/>
        </p:nvCxnSpPr>
        <p:spPr>
          <a:xfrm>
            <a:off x="2908300" y="31834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34F31E-08BB-8BB7-BCB5-85CFA457D5DD}"/>
              </a:ext>
            </a:extLst>
          </p:cNvPr>
          <p:cNvCxnSpPr/>
          <p:nvPr/>
        </p:nvCxnSpPr>
        <p:spPr>
          <a:xfrm>
            <a:off x="3314700" y="31834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A50FBE-0723-8A1C-3AB7-476A02F1E43C}"/>
              </a:ext>
            </a:extLst>
          </p:cNvPr>
          <p:cNvCxnSpPr/>
          <p:nvPr/>
        </p:nvCxnSpPr>
        <p:spPr>
          <a:xfrm>
            <a:off x="5422901" y="31834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97D0A0F-4219-E3E8-F0B0-6A9B87D30FBE}"/>
              </a:ext>
            </a:extLst>
          </p:cNvPr>
          <p:cNvCxnSpPr/>
          <p:nvPr/>
        </p:nvCxnSpPr>
        <p:spPr>
          <a:xfrm>
            <a:off x="5829301" y="31834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1DF3E38-5EA1-BC70-D60B-1D18A4A7F95B}"/>
              </a:ext>
            </a:extLst>
          </p:cNvPr>
          <p:cNvCxnSpPr/>
          <p:nvPr/>
        </p:nvCxnSpPr>
        <p:spPr>
          <a:xfrm>
            <a:off x="7903634" y="31834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A44A6E-D970-AE4E-4CCE-EFBB89A2C27A}"/>
              </a:ext>
            </a:extLst>
          </p:cNvPr>
          <p:cNvCxnSpPr/>
          <p:nvPr/>
        </p:nvCxnSpPr>
        <p:spPr>
          <a:xfrm>
            <a:off x="8310034" y="3183467"/>
            <a:ext cx="0" cy="254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AC181DD-9D41-8018-4281-25707971FB5A}"/>
              </a:ext>
            </a:extLst>
          </p:cNvPr>
          <p:cNvSpPr txBox="1"/>
          <p:nvPr/>
        </p:nvSpPr>
        <p:spPr>
          <a:xfrm>
            <a:off x="2875541" y="2814135"/>
            <a:ext cx="446917" cy="369332"/>
          </a:xfrm>
          <a:prstGeom prst="rect">
            <a:avLst/>
          </a:prstGeom>
          <a:noFill/>
        </p:spPr>
        <p:txBody>
          <a:bodyPr wrap="none" rtlCol="0">
            <a:spAutoFit/>
          </a:bodyPr>
          <a:lstStyle/>
          <a:p>
            <a:r>
              <a:rPr lang="en-US"/>
              <a:t>VA</a:t>
            </a:r>
          </a:p>
        </p:txBody>
      </p:sp>
      <p:sp>
        <p:nvSpPr>
          <p:cNvPr id="14" name="TextBox 13">
            <a:extLst>
              <a:ext uri="{FF2B5EF4-FFF2-40B4-BE49-F238E27FC236}">
                <a16:creationId xmlns:a16="http://schemas.microsoft.com/office/drawing/2014/main" id="{2596AE2A-37C9-9BCE-CF2C-8B275EC8F2F1}"/>
              </a:ext>
            </a:extLst>
          </p:cNvPr>
          <p:cNvSpPr txBox="1"/>
          <p:nvPr/>
        </p:nvSpPr>
        <p:spPr>
          <a:xfrm>
            <a:off x="5305473" y="2814135"/>
            <a:ext cx="606000" cy="369332"/>
          </a:xfrm>
          <a:prstGeom prst="rect">
            <a:avLst/>
          </a:prstGeom>
          <a:noFill/>
        </p:spPr>
        <p:txBody>
          <a:bodyPr wrap="none" rtlCol="0">
            <a:spAutoFit/>
          </a:bodyPr>
          <a:lstStyle/>
          <a:p>
            <a:r>
              <a:rPr lang="en-US"/>
              <a:t>GPA</a:t>
            </a:r>
          </a:p>
        </p:txBody>
      </p:sp>
      <p:sp>
        <p:nvSpPr>
          <p:cNvPr id="15" name="TextBox 14">
            <a:extLst>
              <a:ext uri="{FF2B5EF4-FFF2-40B4-BE49-F238E27FC236}">
                <a16:creationId xmlns:a16="http://schemas.microsoft.com/office/drawing/2014/main" id="{26DCC2EE-BCE2-F13E-E06B-8813C25991C8}"/>
              </a:ext>
            </a:extLst>
          </p:cNvPr>
          <p:cNvSpPr txBox="1"/>
          <p:nvPr/>
        </p:nvSpPr>
        <p:spPr>
          <a:xfrm>
            <a:off x="7793125" y="2814135"/>
            <a:ext cx="572336" cy="369332"/>
          </a:xfrm>
          <a:prstGeom prst="rect">
            <a:avLst/>
          </a:prstGeom>
          <a:noFill/>
        </p:spPr>
        <p:txBody>
          <a:bodyPr wrap="none" rtlCol="0">
            <a:spAutoFit/>
          </a:bodyPr>
          <a:lstStyle/>
          <a:p>
            <a:r>
              <a:rPr lang="en-US"/>
              <a:t>SPA</a:t>
            </a:r>
          </a:p>
        </p:txBody>
      </p:sp>
      <p:sp>
        <p:nvSpPr>
          <p:cNvPr id="16" name="Rectangle 15">
            <a:extLst>
              <a:ext uri="{FF2B5EF4-FFF2-40B4-BE49-F238E27FC236}">
                <a16:creationId xmlns:a16="http://schemas.microsoft.com/office/drawing/2014/main" id="{FCA43F0E-53AF-5C54-2F9F-6DC3D2449AAB}"/>
              </a:ext>
            </a:extLst>
          </p:cNvPr>
          <p:cNvSpPr/>
          <p:nvPr/>
        </p:nvSpPr>
        <p:spPr>
          <a:xfrm>
            <a:off x="2908299" y="35136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187DE0-1E46-336E-E2A2-1CA483AF35F9}"/>
              </a:ext>
            </a:extLst>
          </p:cNvPr>
          <p:cNvSpPr/>
          <p:nvPr/>
        </p:nvSpPr>
        <p:spPr>
          <a:xfrm>
            <a:off x="5422900" y="35136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9CE07F-3CB3-1CF6-53F4-528AF2E92915}"/>
              </a:ext>
            </a:extLst>
          </p:cNvPr>
          <p:cNvSpPr/>
          <p:nvPr/>
        </p:nvSpPr>
        <p:spPr>
          <a:xfrm>
            <a:off x="7903633" y="35136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D1AFE5A-72FD-C020-BE11-546E68CFC946}"/>
              </a:ext>
            </a:extLst>
          </p:cNvPr>
          <p:cNvCxnSpPr>
            <a:stCxn id="16" idx="3"/>
            <a:endCxn id="17" idx="1"/>
          </p:cNvCxnSpPr>
          <p:nvPr/>
        </p:nvCxnSpPr>
        <p:spPr>
          <a:xfrm>
            <a:off x="3314700" y="3698333"/>
            <a:ext cx="210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1D98E5A-0AE6-E4E3-5FE1-C2AE154F7F60}"/>
              </a:ext>
            </a:extLst>
          </p:cNvPr>
          <p:cNvCxnSpPr>
            <a:cxnSpLocks/>
            <a:stCxn id="17" idx="3"/>
            <a:endCxn id="18" idx="1"/>
          </p:cNvCxnSpPr>
          <p:nvPr/>
        </p:nvCxnSpPr>
        <p:spPr>
          <a:xfrm>
            <a:off x="5829301" y="3698333"/>
            <a:ext cx="2074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62E185F-23A9-DDD7-926A-DA18BFF1FEE5}"/>
              </a:ext>
            </a:extLst>
          </p:cNvPr>
          <p:cNvSpPr txBox="1"/>
          <p:nvPr/>
        </p:nvSpPr>
        <p:spPr>
          <a:xfrm>
            <a:off x="4040656" y="3081867"/>
            <a:ext cx="486865" cy="338554"/>
          </a:xfrm>
          <a:prstGeom prst="rect">
            <a:avLst/>
          </a:prstGeom>
          <a:noFill/>
        </p:spPr>
        <p:txBody>
          <a:bodyPr wrap="none" rtlCol="0">
            <a:spAutoFit/>
          </a:bodyPr>
          <a:lstStyle/>
          <a:p>
            <a:r>
              <a:rPr lang="en-US" sz="1600"/>
              <a:t>PTs</a:t>
            </a:r>
          </a:p>
        </p:txBody>
      </p:sp>
      <p:sp>
        <p:nvSpPr>
          <p:cNvPr id="25" name="TextBox 24">
            <a:extLst>
              <a:ext uri="{FF2B5EF4-FFF2-40B4-BE49-F238E27FC236}">
                <a16:creationId xmlns:a16="http://schemas.microsoft.com/office/drawing/2014/main" id="{7C48032F-E7E4-BB3B-07CF-F6263FD23EAD}"/>
              </a:ext>
            </a:extLst>
          </p:cNvPr>
          <p:cNvSpPr txBox="1"/>
          <p:nvPr/>
        </p:nvSpPr>
        <p:spPr>
          <a:xfrm>
            <a:off x="6328704" y="3081867"/>
            <a:ext cx="1196161" cy="338554"/>
          </a:xfrm>
          <a:prstGeom prst="rect">
            <a:avLst/>
          </a:prstGeom>
          <a:noFill/>
        </p:spPr>
        <p:txBody>
          <a:bodyPr wrap="none" rtlCol="0">
            <a:spAutoFit/>
          </a:bodyPr>
          <a:lstStyle/>
          <a:p>
            <a:r>
              <a:rPr lang="en-US" sz="1600"/>
              <a:t>EPTs (SLAT)</a:t>
            </a:r>
          </a:p>
        </p:txBody>
      </p:sp>
      <p:sp>
        <p:nvSpPr>
          <p:cNvPr id="26" name="TextBox 25">
            <a:extLst>
              <a:ext uri="{FF2B5EF4-FFF2-40B4-BE49-F238E27FC236}">
                <a16:creationId xmlns:a16="http://schemas.microsoft.com/office/drawing/2014/main" id="{79C4FCF8-CA5C-E4EB-02E3-330E00C625CF}"/>
              </a:ext>
            </a:extLst>
          </p:cNvPr>
          <p:cNvSpPr txBox="1"/>
          <p:nvPr/>
        </p:nvSpPr>
        <p:spPr>
          <a:xfrm>
            <a:off x="4081061" y="3439299"/>
            <a:ext cx="422936" cy="307777"/>
          </a:xfrm>
          <a:prstGeom prst="rect">
            <a:avLst/>
          </a:prstGeom>
          <a:noFill/>
        </p:spPr>
        <p:txBody>
          <a:bodyPr wrap="none" rtlCol="0">
            <a:spAutoFit/>
          </a:bodyPr>
          <a:lstStyle/>
          <a:p>
            <a:r>
              <a:rPr lang="en-US" sz="1400"/>
              <a:t>RO</a:t>
            </a:r>
          </a:p>
        </p:txBody>
      </p:sp>
      <p:sp>
        <p:nvSpPr>
          <p:cNvPr id="27" name="TextBox 26">
            <a:extLst>
              <a:ext uri="{FF2B5EF4-FFF2-40B4-BE49-F238E27FC236}">
                <a16:creationId xmlns:a16="http://schemas.microsoft.com/office/drawing/2014/main" id="{C0951487-E343-5D12-4238-86EFCEA9675F}"/>
              </a:ext>
            </a:extLst>
          </p:cNvPr>
          <p:cNvSpPr txBox="1"/>
          <p:nvPr/>
        </p:nvSpPr>
        <p:spPr>
          <a:xfrm>
            <a:off x="6661573" y="3439299"/>
            <a:ext cx="422936" cy="307777"/>
          </a:xfrm>
          <a:prstGeom prst="rect">
            <a:avLst/>
          </a:prstGeom>
          <a:noFill/>
        </p:spPr>
        <p:txBody>
          <a:bodyPr wrap="none" rtlCol="0">
            <a:spAutoFit/>
          </a:bodyPr>
          <a:lstStyle/>
          <a:p>
            <a:r>
              <a:rPr lang="en-US" sz="1400"/>
              <a:t>RO</a:t>
            </a:r>
          </a:p>
        </p:txBody>
      </p:sp>
      <p:sp>
        <p:nvSpPr>
          <p:cNvPr id="33" name="Rectangle 32">
            <a:extLst>
              <a:ext uri="{FF2B5EF4-FFF2-40B4-BE49-F238E27FC236}">
                <a16:creationId xmlns:a16="http://schemas.microsoft.com/office/drawing/2014/main" id="{A9485796-076C-DF62-D756-852D08D4F5ED}"/>
              </a:ext>
            </a:extLst>
          </p:cNvPr>
          <p:cNvSpPr/>
          <p:nvPr/>
        </p:nvSpPr>
        <p:spPr>
          <a:xfrm>
            <a:off x="2908299" y="49803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435182-AAC5-7805-00B8-088C7D0A24A8}"/>
              </a:ext>
            </a:extLst>
          </p:cNvPr>
          <p:cNvSpPr/>
          <p:nvPr/>
        </p:nvSpPr>
        <p:spPr>
          <a:xfrm>
            <a:off x="5422900" y="49803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ACB957C-529A-7AA0-4159-B7173DF69C9D}"/>
              </a:ext>
            </a:extLst>
          </p:cNvPr>
          <p:cNvSpPr/>
          <p:nvPr/>
        </p:nvSpPr>
        <p:spPr>
          <a:xfrm>
            <a:off x="7903633" y="49803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6805D21F-1E86-F230-0173-9AF56C220114}"/>
              </a:ext>
            </a:extLst>
          </p:cNvPr>
          <p:cNvCxnSpPr>
            <a:stCxn id="33" idx="3"/>
            <a:endCxn id="34" idx="1"/>
          </p:cNvCxnSpPr>
          <p:nvPr/>
        </p:nvCxnSpPr>
        <p:spPr>
          <a:xfrm>
            <a:off x="3314700" y="5164991"/>
            <a:ext cx="210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9E7FDA5-2A32-1DA6-857E-486ED4155E0F}"/>
              </a:ext>
            </a:extLst>
          </p:cNvPr>
          <p:cNvCxnSpPr>
            <a:cxnSpLocks/>
            <a:stCxn id="34" idx="3"/>
            <a:endCxn id="35" idx="1"/>
          </p:cNvCxnSpPr>
          <p:nvPr/>
        </p:nvCxnSpPr>
        <p:spPr>
          <a:xfrm>
            <a:off x="5829301" y="5164991"/>
            <a:ext cx="2074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18C93D6-CFA9-449E-9E8F-7B3495B03867}"/>
              </a:ext>
            </a:extLst>
          </p:cNvPr>
          <p:cNvSpPr txBox="1"/>
          <p:nvPr/>
        </p:nvSpPr>
        <p:spPr>
          <a:xfrm>
            <a:off x="4081061" y="4905957"/>
            <a:ext cx="454676" cy="307777"/>
          </a:xfrm>
          <a:prstGeom prst="rect">
            <a:avLst/>
          </a:prstGeom>
          <a:noFill/>
        </p:spPr>
        <p:txBody>
          <a:bodyPr wrap="none" rtlCol="0">
            <a:spAutoFit/>
          </a:bodyPr>
          <a:lstStyle/>
          <a:p>
            <a:r>
              <a:rPr lang="en-US" sz="1400"/>
              <a:t>RW</a:t>
            </a:r>
          </a:p>
        </p:txBody>
      </p:sp>
      <p:sp>
        <p:nvSpPr>
          <p:cNvPr id="39" name="TextBox 38">
            <a:extLst>
              <a:ext uri="{FF2B5EF4-FFF2-40B4-BE49-F238E27FC236}">
                <a16:creationId xmlns:a16="http://schemas.microsoft.com/office/drawing/2014/main" id="{009E8742-D674-87DB-31B4-9B00361ED0FD}"/>
              </a:ext>
            </a:extLst>
          </p:cNvPr>
          <p:cNvSpPr txBox="1"/>
          <p:nvPr/>
        </p:nvSpPr>
        <p:spPr>
          <a:xfrm>
            <a:off x="6661573" y="4905957"/>
            <a:ext cx="454676" cy="307777"/>
          </a:xfrm>
          <a:prstGeom prst="rect">
            <a:avLst/>
          </a:prstGeom>
          <a:noFill/>
        </p:spPr>
        <p:txBody>
          <a:bodyPr wrap="none" rtlCol="0">
            <a:spAutoFit/>
          </a:bodyPr>
          <a:lstStyle/>
          <a:p>
            <a:r>
              <a:rPr lang="en-US" sz="1400"/>
              <a:t>RW</a:t>
            </a:r>
          </a:p>
        </p:txBody>
      </p:sp>
      <p:sp>
        <p:nvSpPr>
          <p:cNvPr id="40" name="Arrow: Curved Right 39">
            <a:extLst>
              <a:ext uri="{FF2B5EF4-FFF2-40B4-BE49-F238E27FC236}">
                <a16:creationId xmlns:a16="http://schemas.microsoft.com/office/drawing/2014/main" id="{91C79AA8-E773-D23C-E2F6-0EB39D2ABF67}"/>
              </a:ext>
            </a:extLst>
          </p:cNvPr>
          <p:cNvSpPr/>
          <p:nvPr/>
        </p:nvSpPr>
        <p:spPr>
          <a:xfrm>
            <a:off x="2391407" y="3846402"/>
            <a:ext cx="394675" cy="118240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9EB880BF-FD62-DFB2-D10B-3AF2F7E3DF63}"/>
              </a:ext>
            </a:extLst>
          </p:cNvPr>
          <p:cNvSpPr txBox="1"/>
          <p:nvPr/>
        </p:nvSpPr>
        <p:spPr>
          <a:xfrm>
            <a:off x="1619902" y="3747076"/>
            <a:ext cx="828945" cy="307777"/>
          </a:xfrm>
          <a:prstGeom prst="rect">
            <a:avLst/>
          </a:prstGeom>
          <a:noFill/>
        </p:spPr>
        <p:txBody>
          <a:bodyPr wrap="none" rtlCol="0">
            <a:spAutoFit/>
          </a:bodyPr>
          <a:lstStyle/>
          <a:p>
            <a:r>
              <a:rPr lang="en-US" sz="1400"/>
              <a:t>(1) Copy</a:t>
            </a:r>
          </a:p>
        </p:txBody>
      </p:sp>
      <p:sp>
        <p:nvSpPr>
          <p:cNvPr id="42" name="TextBox 41">
            <a:extLst>
              <a:ext uri="{FF2B5EF4-FFF2-40B4-BE49-F238E27FC236}">
                <a16:creationId xmlns:a16="http://schemas.microsoft.com/office/drawing/2014/main" id="{04DC135B-2570-C845-AD66-B6F713845346}"/>
              </a:ext>
            </a:extLst>
          </p:cNvPr>
          <p:cNvSpPr txBox="1"/>
          <p:nvPr/>
        </p:nvSpPr>
        <p:spPr>
          <a:xfrm>
            <a:off x="1961116" y="4998290"/>
            <a:ext cx="947182" cy="307777"/>
          </a:xfrm>
          <a:prstGeom prst="rect">
            <a:avLst/>
          </a:prstGeom>
          <a:noFill/>
        </p:spPr>
        <p:txBody>
          <a:bodyPr wrap="none" rtlCol="0">
            <a:spAutoFit/>
          </a:bodyPr>
          <a:lstStyle/>
          <a:p>
            <a:r>
              <a:rPr lang="en-US" sz="1400"/>
              <a:t>(2) Modify</a:t>
            </a:r>
          </a:p>
        </p:txBody>
      </p:sp>
      <p:sp>
        <p:nvSpPr>
          <p:cNvPr id="43" name="TextBox 42">
            <a:extLst>
              <a:ext uri="{FF2B5EF4-FFF2-40B4-BE49-F238E27FC236}">
                <a16:creationId xmlns:a16="http://schemas.microsoft.com/office/drawing/2014/main" id="{C0ED303A-2C0D-9C28-AB7F-FE1CD3DC45CD}"/>
              </a:ext>
            </a:extLst>
          </p:cNvPr>
          <p:cNvSpPr txBox="1"/>
          <p:nvPr/>
        </p:nvSpPr>
        <p:spPr>
          <a:xfrm>
            <a:off x="4103750" y="3969997"/>
            <a:ext cx="978153" cy="307777"/>
          </a:xfrm>
          <a:prstGeom prst="rect">
            <a:avLst/>
          </a:prstGeom>
          <a:noFill/>
        </p:spPr>
        <p:txBody>
          <a:bodyPr wrap="none" rtlCol="0">
            <a:spAutoFit/>
          </a:bodyPr>
          <a:lstStyle/>
          <a:p>
            <a:r>
              <a:rPr lang="en-US" sz="1400"/>
              <a:t>(3) Remap</a:t>
            </a:r>
          </a:p>
        </p:txBody>
      </p:sp>
      <p:cxnSp>
        <p:nvCxnSpPr>
          <p:cNvPr id="50" name="Straight Arrow Connector 49">
            <a:extLst>
              <a:ext uri="{FF2B5EF4-FFF2-40B4-BE49-F238E27FC236}">
                <a16:creationId xmlns:a16="http://schemas.microsoft.com/office/drawing/2014/main" id="{96FAB921-9E52-AB54-9A6C-817636380AE6}"/>
              </a:ext>
            </a:extLst>
          </p:cNvPr>
          <p:cNvCxnSpPr>
            <a:stCxn id="16" idx="3"/>
          </p:cNvCxnSpPr>
          <p:nvPr/>
        </p:nvCxnSpPr>
        <p:spPr>
          <a:xfrm>
            <a:off x="3314700" y="3698333"/>
            <a:ext cx="1990773" cy="1330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BB84D805-F15A-C08C-20DA-32C0E50E25FB}"/>
              </a:ext>
            </a:extLst>
          </p:cNvPr>
          <p:cNvSpPr/>
          <p:nvPr/>
        </p:nvSpPr>
        <p:spPr>
          <a:xfrm>
            <a:off x="2909159" y="5046776"/>
            <a:ext cx="406399" cy="824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59441BA-A9F3-EC62-6BEC-EFD05249D44C}"/>
              </a:ext>
            </a:extLst>
          </p:cNvPr>
          <p:cNvSpPr/>
          <p:nvPr/>
        </p:nvSpPr>
        <p:spPr>
          <a:xfrm>
            <a:off x="5422900" y="5046776"/>
            <a:ext cx="406399" cy="824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DFCD3EE-E956-BECE-BF4D-885A82E295CB}"/>
              </a:ext>
            </a:extLst>
          </p:cNvPr>
          <p:cNvSpPr/>
          <p:nvPr/>
        </p:nvSpPr>
        <p:spPr>
          <a:xfrm>
            <a:off x="7903633" y="5046776"/>
            <a:ext cx="406399" cy="824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81B03AF-5C46-8FC4-27BE-FC908B881812}"/>
              </a:ext>
            </a:extLst>
          </p:cNvPr>
          <p:cNvSpPr txBox="1"/>
          <p:nvPr/>
        </p:nvSpPr>
        <p:spPr>
          <a:xfrm>
            <a:off x="2223423" y="3428088"/>
            <a:ext cx="726289" cy="307777"/>
          </a:xfrm>
          <a:prstGeom prst="rect">
            <a:avLst/>
          </a:prstGeom>
          <a:noFill/>
        </p:spPr>
        <p:txBody>
          <a:bodyPr wrap="none" rtlCol="0">
            <a:spAutoFit/>
          </a:bodyPr>
          <a:lstStyle/>
          <a:p>
            <a:r>
              <a:rPr lang="en-US" sz="1400"/>
              <a:t>(4) Use</a:t>
            </a:r>
          </a:p>
        </p:txBody>
      </p:sp>
      <p:sp>
        <p:nvSpPr>
          <p:cNvPr id="55" name="Rectangle 54">
            <a:extLst>
              <a:ext uri="{FF2B5EF4-FFF2-40B4-BE49-F238E27FC236}">
                <a16:creationId xmlns:a16="http://schemas.microsoft.com/office/drawing/2014/main" id="{E66E90BA-81BC-C9AD-8190-280B8B1A377F}"/>
              </a:ext>
            </a:extLst>
          </p:cNvPr>
          <p:cNvSpPr/>
          <p:nvPr/>
        </p:nvSpPr>
        <p:spPr>
          <a:xfrm>
            <a:off x="2909159" y="3591653"/>
            <a:ext cx="406399" cy="824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B2FE54E-0D28-59F7-6373-9DCE63529973}"/>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2">
                    <a:lumMod val="75000"/>
                    <a:lumOff val="25000"/>
                  </a:schemeClr>
                </a:solidFill>
              </a:rPr>
              <a:t>Part 2 – Remapping attacks and HLAT </a:t>
            </a:r>
          </a:p>
        </p:txBody>
      </p:sp>
    </p:spTree>
    <p:extLst>
      <p:ext uri="{BB962C8B-B14F-4D97-AF65-F5344CB8AC3E}">
        <p14:creationId xmlns:p14="http://schemas.microsoft.com/office/powerpoint/2010/main" val="2906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animBg="1"/>
      <p:bldP spid="34" grpId="0" animBg="1"/>
      <p:bldP spid="35" grpId="0" animBg="1"/>
      <p:bldP spid="38" grpId="0"/>
      <p:bldP spid="39" grpId="0"/>
      <p:bldP spid="40" grpId="0" animBg="1"/>
      <p:bldP spid="41" grpId="0"/>
      <p:bldP spid="42" grpId="0"/>
      <p:bldP spid="43" grpId="0"/>
      <p:bldP spid="51" grpId="0" animBg="1"/>
      <p:bldP spid="52" grpId="0" animBg="1"/>
      <p:bldP spid="53" grpId="0" animBg="1"/>
      <p:bldP spid="54" grpId="0"/>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825625"/>
            <a:ext cx="10515600" cy="4667250"/>
          </a:xfrm>
        </p:spPr>
        <p:txBody>
          <a:bodyPr>
            <a:normAutofit fontScale="85000" lnSpcReduction="20000"/>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pPr lvl="1"/>
            <a:r>
              <a:rPr lang="en-US">
                <a:hlinkClick r:id="rId3"/>
              </a:rPr>
              <a:t>https://youtu.be/taeyoq70nBA</a:t>
            </a:r>
            <a:endParaRPr lang="en-US"/>
          </a:p>
        </p:txBody>
      </p:sp>
      <p:pic>
        <p:nvPicPr>
          <p:cNvPr id="5" name="Picture 4">
            <a:extLst>
              <a:ext uri="{FF2B5EF4-FFF2-40B4-BE49-F238E27FC236}">
                <a16:creationId xmlns:a16="http://schemas.microsoft.com/office/drawing/2014/main" id="{A0CC5199-5CC0-C7EA-9C36-86D064111849}"/>
              </a:ext>
            </a:extLst>
          </p:cNvPr>
          <p:cNvPicPr>
            <a:picLocks noChangeAspect="1"/>
          </p:cNvPicPr>
          <p:nvPr/>
        </p:nvPicPr>
        <p:blipFill>
          <a:blip r:embed="rId4"/>
          <a:stretch>
            <a:fillRect/>
          </a:stretch>
        </p:blipFill>
        <p:spPr>
          <a:xfrm>
            <a:off x="1532708" y="1399915"/>
            <a:ext cx="8368938" cy="449571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E314E2-448A-B762-1947-B7DD5E85F3E3}"/>
                  </a:ext>
                </a:extLst>
              </p14:cNvPr>
              <p14:cNvContentPartPr/>
              <p14:nvPr/>
            </p14:nvContentPartPr>
            <p14:xfrm>
              <a:off x="2225040" y="1740076"/>
              <a:ext cx="7426080" cy="4333320"/>
            </p14:xfrm>
          </p:contentPart>
        </mc:Choice>
        <mc:Fallback xmlns="">
          <p:pic>
            <p:nvPicPr>
              <p:cNvPr id="6" name="Ink 5">
                <a:extLst>
                  <a:ext uri="{FF2B5EF4-FFF2-40B4-BE49-F238E27FC236}">
                    <a16:creationId xmlns:a16="http://schemas.microsoft.com/office/drawing/2014/main" id="{CDE314E2-448A-B762-1947-B7DD5E85F3E3}"/>
                  </a:ext>
                </a:extLst>
              </p:cNvPr>
              <p:cNvPicPr/>
              <p:nvPr/>
            </p:nvPicPr>
            <p:blipFill>
              <a:blip r:embed="rId6"/>
              <a:stretch>
                <a:fillRect/>
              </a:stretch>
            </p:blipFill>
            <p:spPr>
              <a:xfrm>
                <a:off x="2215680" y="1730716"/>
                <a:ext cx="7444800" cy="4352040"/>
              </a:xfrm>
              <a:prstGeom prst="rect">
                <a:avLst/>
              </a:prstGeom>
            </p:spPr>
          </p:pic>
        </mc:Fallback>
      </mc:AlternateContent>
      <p:sp>
        <p:nvSpPr>
          <p:cNvPr id="4" name="Title 1">
            <a:extLst>
              <a:ext uri="{FF2B5EF4-FFF2-40B4-BE49-F238E27FC236}">
                <a16:creationId xmlns:a16="http://schemas.microsoft.com/office/drawing/2014/main" id="{E13A690D-20D7-E4DD-F73A-92FDA9F2F06B}"/>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Demo – Zeroing </a:t>
            </a:r>
            <a:r>
              <a:rPr lang="en-US" sz="3200" err="1">
                <a:solidFill>
                  <a:srgbClr val="C00000"/>
                </a:solidFill>
              </a:rPr>
              <a:t>ci!g_CiOptions</a:t>
            </a:r>
            <a:r>
              <a:rPr lang="en-US" sz="3200">
                <a:solidFill>
                  <a:srgbClr val="C00000"/>
                </a:solidFill>
              </a:rPr>
              <a:t> under KDP</a:t>
            </a:r>
          </a:p>
        </p:txBody>
      </p:sp>
    </p:spTree>
    <p:extLst>
      <p:ext uri="{BB962C8B-B14F-4D97-AF65-F5344CB8AC3E}">
        <p14:creationId xmlns:p14="http://schemas.microsoft.com/office/powerpoint/2010/main" val="618811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084261"/>
            <a:ext cx="10515600" cy="4351338"/>
          </a:xfrm>
        </p:spPr>
        <p:txBody>
          <a:bodyPr>
            <a:normAutofit/>
          </a:bodyPr>
          <a:lstStyle/>
          <a:p>
            <a:r>
              <a:rPr lang="en-US" sz="2400"/>
              <a:t>Modify contents of VA 👉change sensitive global vars</a:t>
            </a:r>
          </a:p>
          <a:p>
            <a:r>
              <a:rPr lang="en-US" sz="2400"/>
              <a:t>Modify contents of code 👉execute different code</a:t>
            </a:r>
          </a:p>
          <a:p>
            <a:pPr lvl="1"/>
            <a:r>
              <a:rPr lang="en-US" sz="2000"/>
              <a:t>HEXACON2023 - Bypassing the HVCI memory protection </a:t>
            </a:r>
            <a:br>
              <a:rPr lang="en-US" sz="2000"/>
            </a:br>
            <a:r>
              <a:rPr lang="en-US" sz="2000"/>
              <a:t>by Viviane </a:t>
            </a:r>
            <a:r>
              <a:rPr lang="en-US" sz="2000" err="1"/>
              <a:t>Zwanger</a:t>
            </a:r>
            <a:r>
              <a:rPr lang="en-US" sz="2000"/>
              <a:t> and Henning Braun (</a:t>
            </a:r>
            <a:r>
              <a:rPr lang="en-US" sz="2000">
                <a:hlinkClick r:id="rId4"/>
              </a:rPr>
              <a:t>Recording</a:t>
            </a:r>
            <a:r>
              <a:rPr lang="en-US" sz="2000"/>
              <a:t>)</a:t>
            </a:r>
          </a:p>
          <a:p>
            <a:pPr lvl="1"/>
            <a:r>
              <a:rPr lang="en-US" sz="2000"/>
              <a:t>⚠️ an attacker cannot change (generate) code. Can only re-purpose existing exec. pages</a:t>
            </a:r>
          </a:p>
        </p:txBody>
      </p:sp>
      <p:pic>
        <p:nvPicPr>
          <p:cNvPr id="9" name="Picture 8">
            <a:extLst>
              <a:ext uri="{FF2B5EF4-FFF2-40B4-BE49-F238E27FC236}">
                <a16:creationId xmlns:a16="http://schemas.microsoft.com/office/drawing/2014/main" id="{9711965D-A6BE-9CEA-4344-D6D861C8E75C}"/>
              </a:ext>
            </a:extLst>
          </p:cNvPr>
          <p:cNvPicPr>
            <a:picLocks noChangeAspect="1"/>
          </p:cNvPicPr>
          <p:nvPr/>
        </p:nvPicPr>
        <p:blipFill>
          <a:blip r:embed="rId5"/>
          <a:stretch>
            <a:fillRect/>
          </a:stretch>
        </p:blipFill>
        <p:spPr>
          <a:xfrm>
            <a:off x="995920" y="3707781"/>
            <a:ext cx="4262120" cy="2335556"/>
          </a:xfrm>
          <a:prstGeom prst="rect">
            <a:avLst/>
          </a:prstGeom>
        </p:spPr>
      </p:pic>
      <p:sp>
        <p:nvSpPr>
          <p:cNvPr id="17" name="Arrow: Right 16">
            <a:extLst>
              <a:ext uri="{FF2B5EF4-FFF2-40B4-BE49-F238E27FC236}">
                <a16:creationId xmlns:a16="http://schemas.microsoft.com/office/drawing/2014/main" id="{18A24635-53F4-C500-E1A8-846629F7104B}"/>
              </a:ext>
            </a:extLst>
          </p:cNvPr>
          <p:cNvSpPr/>
          <p:nvPr/>
        </p:nvSpPr>
        <p:spPr>
          <a:xfrm>
            <a:off x="5363835" y="5052422"/>
            <a:ext cx="519444" cy="284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7ECBF6-2082-CFB8-9105-B37C7226F3C5}"/>
              </a:ext>
            </a:extLst>
          </p:cNvPr>
          <p:cNvPicPr>
            <a:picLocks noChangeAspect="1"/>
          </p:cNvPicPr>
          <p:nvPr/>
        </p:nvPicPr>
        <p:blipFill>
          <a:blip r:embed="rId6"/>
          <a:stretch>
            <a:fillRect/>
          </a:stretch>
        </p:blipFill>
        <p:spPr>
          <a:xfrm>
            <a:off x="5989075" y="3707781"/>
            <a:ext cx="4917136" cy="2314279"/>
          </a:xfrm>
          <a:prstGeom prst="rect">
            <a:avLst/>
          </a:prstGeom>
        </p:spPr>
      </p:pic>
      <p:sp>
        <p:nvSpPr>
          <p:cNvPr id="18" name="Rectangle: Rounded Corners 17">
            <a:extLst>
              <a:ext uri="{FF2B5EF4-FFF2-40B4-BE49-F238E27FC236}">
                <a16:creationId xmlns:a16="http://schemas.microsoft.com/office/drawing/2014/main" id="{12750C39-39F8-3993-69D7-2F15C75141E4}"/>
              </a:ext>
            </a:extLst>
          </p:cNvPr>
          <p:cNvSpPr/>
          <p:nvPr/>
        </p:nvSpPr>
        <p:spPr>
          <a:xfrm>
            <a:off x="995919" y="4953725"/>
            <a:ext cx="9910291" cy="481874"/>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6318EAB5-98E3-1CF0-8B4A-DF8D170AA2B5}"/>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Applications of remapping</a:t>
            </a:r>
          </a:p>
        </p:txBody>
      </p:sp>
    </p:spTree>
    <p:extLst>
      <p:ext uri="{BB962C8B-B14F-4D97-AF65-F5344CB8AC3E}">
        <p14:creationId xmlns:p14="http://schemas.microsoft.com/office/powerpoint/2010/main" val="236750397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130300"/>
            <a:ext cx="10515600" cy="5046663"/>
          </a:xfrm>
        </p:spPr>
        <p:txBody>
          <a:bodyPr>
            <a:normAutofit/>
          </a:bodyPr>
          <a:lstStyle/>
          <a:p>
            <a:r>
              <a:rPr lang="en-US" sz="2400"/>
              <a:t>Two ways to remap VA</a:t>
            </a:r>
          </a:p>
          <a:p>
            <a:r>
              <a:rPr lang="en-US" sz="2400"/>
              <a:t>Countermeasures exist but likely very slow</a:t>
            </a:r>
          </a:p>
        </p:txBody>
      </p:sp>
      <p:graphicFrame>
        <p:nvGraphicFramePr>
          <p:cNvPr id="6" name="Table 5">
            <a:extLst>
              <a:ext uri="{FF2B5EF4-FFF2-40B4-BE49-F238E27FC236}">
                <a16:creationId xmlns:a16="http://schemas.microsoft.com/office/drawing/2014/main" id="{7A547831-1C3B-7DC1-B48B-4106981408BE}"/>
              </a:ext>
            </a:extLst>
          </p:cNvPr>
          <p:cNvGraphicFramePr>
            <a:graphicFrameLocks noGrp="1"/>
          </p:cNvGraphicFramePr>
          <p:nvPr>
            <p:extLst>
              <p:ext uri="{D42A27DB-BD31-4B8C-83A1-F6EECF244321}">
                <p14:modId xmlns:p14="http://schemas.microsoft.com/office/powerpoint/2010/main" val="1643343095"/>
              </p:ext>
            </p:extLst>
          </p:nvPr>
        </p:nvGraphicFramePr>
        <p:xfrm>
          <a:off x="1051341" y="2969133"/>
          <a:ext cx="10429459" cy="1449750"/>
        </p:xfrm>
        <a:graphic>
          <a:graphicData uri="http://schemas.openxmlformats.org/drawingml/2006/table">
            <a:tbl>
              <a:tblPr firstCol="1" bandRow="1">
                <a:tableStyleId>{5C22544A-7EE6-4342-B048-85BDC9FD1C3A}</a:tableStyleId>
              </a:tblPr>
              <a:tblGrid>
                <a:gridCol w="2165774">
                  <a:extLst>
                    <a:ext uri="{9D8B030D-6E8A-4147-A177-3AD203B41FA5}">
                      <a16:colId xmlns:a16="http://schemas.microsoft.com/office/drawing/2014/main" val="3845467779"/>
                    </a:ext>
                  </a:extLst>
                </a:gridCol>
                <a:gridCol w="4595925">
                  <a:extLst>
                    <a:ext uri="{9D8B030D-6E8A-4147-A177-3AD203B41FA5}">
                      <a16:colId xmlns:a16="http://schemas.microsoft.com/office/drawing/2014/main" val="2396759788"/>
                    </a:ext>
                  </a:extLst>
                </a:gridCol>
                <a:gridCol w="3667760">
                  <a:extLst>
                    <a:ext uri="{9D8B030D-6E8A-4147-A177-3AD203B41FA5}">
                      <a16:colId xmlns:a16="http://schemas.microsoft.com/office/drawing/2014/main" val="2603727917"/>
                    </a:ext>
                  </a:extLst>
                </a:gridCol>
              </a:tblGrid>
              <a:tr h="152661">
                <a:tc>
                  <a:txBody>
                    <a:bodyPr/>
                    <a:lstStyle/>
                    <a:p>
                      <a:r>
                        <a:rPr lang="en-US"/>
                        <a:t>How to remap</a:t>
                      </a:r>
                    </a:p>
                  </a:txBody>
                  <a:tcPr/>
                </a:tc>
                <a:tc>
                  <a:txBody>
                    <a:bodyPr/>
                    <a:lstStyle/>
                    <a:p>
                      <a:r>
                        <a:rPr lang="en-US"/>
                        <a:t>Modify PT entry</a:t>
                      </a:r>
                    </a:p>
                  </a:txBody>
                  <a:tcPr/>
                </a:tc>
                <a:tc>
                  <a:txBody>
                    <a:bodyPr/>
                    <a:lstStyle/>
                    <a:p>
                      <a:r>
                        <a:rPr lang="en-US"/>
                        <a:t>Modify CR3</a:t>
                      </a:r>
                    </a:p>
                  </a:txBody>
                  <a:tcPr/>
                </a:tc>
                <a:extLst>
                  <a:ext uri="{0D108BD9-81ED-4DB2-BD59-A6C34878D82A}">
                    <a16:rowId xmlns:a16="http://schemas.microsoft.com/office/drawing/2014/main" val="3124455187"/>
                  </a:ext>
                </a:extLst>
              </a:tr>
              <a:tr h="267157">
                <a:tc>
                  <a:txBody>
                    <a:bodyPr/>
                    <a:lstStyle/>
                    <a:p>
                      <a:r>
                        <a:rPr lang="en-US"/>
                        <a:t>Countermeasure?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Intercept write to PT entries with EPT(SLAT). Verify every change.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Intercept write to CR3. </a:t>
                      </a:r>
                      <a:br>
                        <a:rPr lang="en-US"/>
                      </a:br>
                      <a:r>
                        <a:rPr lang="en-US"/>
                        <a:t>Verify every change.</a:t>
                      </a:r>
                    </a:p>
                  </a:txBody>
                  <a:tcPr/>
                </a:tc>
                <a:extLst>
                  <a:ext uri="{0D108BD9-81ED-4DB2-BD59-A6C34878D82A}">
                    <a16:rowId xmlns:a16="http://schemas.microsoft.com/office/drawing/2014/main" val="314831093"/>
                  </a:ext>
                </a:extLst>
              </a:tr>
              <a:tr h="443910">
                <a:tc>
                  <a:txBody>
                    <a:bodyPr/>
                    <a:lstStyle/>
                    <a:p>
                      <a:r>
                        <a:rPr lang="en-US"/>
                        <a:t>Challenges</a:t>
                      </a:r>
                    </a:p>
                  </a:txBody>
                  <a:tcPr/>
                </a:tc>
                <a:tc>
                  <a:txBody>
                    <a:bodyPr/>
                    <a:lstStyle/>
                    <a:p>
                      <a:r>
                        <a:rPr lang="en-US"/>
                        <a:t>Frequent interception. Likely slow.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Frequent interception. Likely slow.</a:t>
                      </a:r>
                    </a:p>
                  </a:txBody>
                  <a:tcPr/>
                </a:tc>
                <a:extLst>
                  <a:ext uri="{0D108BD9-81ED-4DB2-BD59-A6C34878D82A}">
                    <a16:rowId xmlns:a16="http://schemas.microsoft.com/office/drawing/2014/main" val="3686911608"/>
                  </a:ext>
                </a:extLst>
              </a:tr>
            </a:tbl>
          </a:graphicData>
        </a:graphic>
      </p:graphicFrame>
      <p:sp>
        <p:nvSpPr>
          <p:cNvPr id="4" name="Title 1">
            <a:extLst>
              <a:ext uri="{FF2B5EF4-FFF2-40B4-BE49-F238E27FC236}">
                <a16:creationId xmlns:a16="http://schemas.microsoft.com/office/drawing/2014/main" id="{E897A495-5947-7380-5610-88A767F15320}"/>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Possible countermeasures?</a:t>
            </a:r>
          </a:p>
        </p:txBody>
      </p:sp>
    </p:spTree>
    <p:extLst>
      <p:ext uri="{BB962C8B-B14F-4D97-AF65-F5344CB8AC3E}">
        <p14:creationId xmlns:p14="http://schemas.microsoft.com/office/powerpoint/2010/main" val="133719773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031400"/>
            <a:ext cx="10515600" cy="5145563"/>
          </a:xfrm>
        </p:spPr>
        <p:txBody>
          <a:bodyPr>
            <a:normAutofit/>
          </a:bodyPr>
          <a:lstStyle/>
          <a:p>
            <a:r>
              <a:rPr lang="en-US" sz="2400"/>
              <a:t>3 features: </a:t>
            </a:r>
            <a:r>
              <a:rPr lang="en-US"/>
              <a:t>HLAT, PW, GPV</a:t>
            </a:r>
          </a:p>
          <a:p>
            <a:r>
              <a:rPr lang="en-US" sz="2400"/>
              <a:t>Available in the subset of Intel 12+ gen</a:t>
            </a:r>
          </a:p>
          <a:p>
            <a:r>
              <a:rPr lang="en-US" sz="2400"/>
              <a:t>HLAT is the focus of this talk</a:t>
            </a:r>
          </a:p>
        </p:txBody>
      </p:sp>
      <p:pic>
        <p:nvPicPr>
          <p:cNvPr id="6" name="Picture 5">
            <a:extLst>
              <a:ext uri="{FF2B5EF4-FFF2-40B4-BE49-F238E27FC236}">
                <a16:creationId xmlns:a16="http://schemas.microsoft.com/office/drawing/2014/main" id="{F9A8DEFB-D2CB-00ED-A90B-422ACEA1CF67}"/>
              </a:ext>
            </a:extLst>
          </p:cNvPr>
          <p:cNvPicPr>
            <a:picLocks noChangeAspect="1"/>
          </p:cNvPicPr>
          <p:nvPr/>
        </p:nvPicPr>
        <p:blipFill>
          <a:blip r:embed="rId4"/>
          <a:stretch>
            <a:fillRect/>
          </a:stretch>
        </p:blipFill>
        <p:spPr>
          <a:xfrm>
            <a:off x="547365" y="2755900"/>
            <a:ext cx="11097269" cy="252966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75370B6-6DF0-4C40-93C5-A8B69B31BFAC}"/>
                  </a:ext>
                </a:extLst>
              </p14:cNvPr>
              <p14:cNvContentPartPr/>
              <p14:nvPr/>
            </p14:nvContentPartPr>
            <p14:xfrm>
              <a:off x="176591" y="3531580"/>
              <a:ext cx="11556720" cy="2155320"/>
            </p14:xfrm>
          </p:contentPart>
        </mc:Choice>
        <mc:Fallback xmlns="">
          <p:pic>
            <p:nvPicPr>
              <p:cNvPr id="7" name="Ink 6">
                <a:extLst>
                  <a:ext uri="{FF2B5EF4-FFF2-40B4-BE49-F238E27FC236}">
                    <a16:creationId xmlns:a16="http://schemas.microsoft.com/office/drawing/2014/main" id="{975370B6-6DF0-4C40-93C5-A8B69B31BFAC}"/>
                  </a:ext>
                </a:extLst>
              </p:cNvPr>
              <p:cNvPicPr/>
              <p:nvPr/>
            </p:nvPicPr>
            <p:blipFill>
              <a:blip r:embed="rId6"/>
              <a:stretch>
                <a:fillRect/>
              </a:stretch>
            </p:blipFill>
            <p:spPr>
              <a:xfrm>
                <a:off x="167231" y="3522220"/>
                <a:ext cx="11575440" cy="2174040"/>
              </a:xfrm>
              <a:prstGeom prst="rect">
                <a:avLst/>
              </a:prstGeom>
            </p:spPr>
          </p:pic>
        </mc:Fallback>
      </mc:AlternateContent>
      <p:sp>
        <p:nvSpPr>
          <p:cNvPr id="4" name="Title 1">
            <a:extLst>
              <a:ext uri="{FF2B5EF4-FFF2-40B4-BE49-F238E27FC236}">
                <a16:creationId xmlns:a16="http://schemas.microsoft.com/office/drawing/2014/main" id="{09E015DC-C946-28CD-0061-3416BEC32929}"/>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Introduction to VT-</a:t>
            </a:r>
            <a:r>
              <a:rPr lang="en-US" sz="3200" err="1">
                <a:solidFill>
                  <a:srgbClr val="C00000"/>
                </a:solidFill>
              </a:rPr>
              <a:t>rp</a:t>
            </a:r>
            <a:r>
              <a:rPr lang="en-US" sz="3200">
                <a:solidFill>
                  <a:srgbClr val="C00000"/>
                </a:solidFill>
              </a:rPr>
              <a:t> (redirect protection)</a:t>
            </a:r>
          </a:p>
        </p:txBody>
      </p:sp>
    </p:spTree>
    <p:extLst>
      <p:ext uri="{BB962C8B-B14F-4D97-AF65-F5344CB8AC3E}">
        <p14:creationId xmlns:p14="http://schemas.microsoft.com/office/powerpoint/2010/main" val="1849103251"/>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199" y="1201618"/>
            <a:ext cx="11137135" cy="4975345"/>
          </a:xfrm>
        </p:spPr>
        <p:txBody>
          <a:bodyPr>
            <a:normAutofit/>
          </a:bodyPr>
          <a:lstStyle/>
          <a:p>
            <a:r>
              <a:rPr lang="en-US" sz="2400"/>
              <a:t>Allows a HV to control VA -&gt; GPA</a:t>
            </a:r>
          </a:p>
          <a:p>
            <a:r>
              <a:rPr lang="en-US" sz="2400"/>
              <a:t>HV may create and manage the HLAT PTs, map it to GPA in RO, configure HLATP</a:t>
            </a:r>
          </a:p>
          <a:p>
            <a:r>
              <a:rPr lang="en-US" sz="2400"/>
              <a:t>Processor uses HLATP, not CR3</a:t>
            </a:r>
          </a:p>
          <a:p>
            <a:endParaRPr lang="en-US" sz="2400"/>
          </a:p>
        </p:txBody>
      </p:sp>
      <p:cxnSp>
        <p:nvCxnSpPr>
          <p:cNvPr id="4" name="Straight Connector 3">
            <a:extLst>
              <a:ext uri="{FF2B5EF4-FFF2-40B4-BE49-F238E27FC236}">
                <a16:creationId xmlns:a16="http://schemas.microsoft.com/office/drawing/2014/main" id="{7DDFEF4C-DA08-E912-0F0F-1D3D6FDDD20E}"/>
              </a:ext>
            </a:extLst>
          </p:cNvPr>
          <p:cNvCxnSpPr/>
          <p:nvPr/>
        </p:nvCxnSpPr>
        <p:spPr>
          <a:xfrm>
            <a:off x="775266" y="32977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D4BBC69-3233-54F8-7DAF-CF41A07FF6D5}"/>
              </a:ext>
            </a:extLst>
          </p:cNvPr>
          <p:cNvCxnSpPr/>
          <p:nvPr/>
        </p:nvCxnSpPr>
        <p:spPr>
          <a:xfrm>
            <a:off x="1181666" y="32977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8948280-644F-EABD-FAEE-874A0494D63A}"/>
              </a:ext>
            </a:extLst>
          </p:cNvPr>
          <p:cNvCxnSpPr/>
          <p:nvPr/>
        </p:nvCxnSpPr>
        <p:spPr>
          <a:xfrm>
            <a:off x="3289867" y="32977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52767C-EDE3-4DA8-B036-9975EB740C86}"/>
              </a:ext>
            </a:extLst>
          </p:cNvPr>
          <p:cNvCxnSpPr/>
          <p:nvPr/>
        </p:nvCxnSpPr>
        <p:spPr>
          <a:xfrm>
            <a:off x="3696267" y="32977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971A24D-B256-0FD9-752F-1C6B1D110FCD}"/>
              </a:ext>
            </a:extLst>
          </p:cNvPr>
          <p:cNvCxnSpPr/>
          <p:nvPr/>
        </p:nvCxnSpPr>
        <p:spPr>
          <a:xfrm>
            <a:off x="5770600" y="32977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C760969-CFE0-1D5C-B47F-634643EC213B}"/>
              </a:ext>
            </a:extLst>
          </p:cNvPr>
          <p:cNvCxnSpPr/>
          <p:nvPr/>
        </p:nvCxnSpPr>
        <p:spPr>
          <a:xfrm>
            <a:off x="6177000" y="3297767"/>
            <a:ext cx="0" cy="25400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D082A34-2C99-F869-911C-F203FC3694AA}"/>
              </a:ext>
            </a:extLst>
          </p:cNvPr>
          <p:cNvSpPr txBox="1"/>
          <p:nvPr/>
        </p:nvSpPr>
        <p:spPr>
          <a:xfrm>
            <a:off x="742507" y="2928435"/>
            <a:ext cx="446917" cy="369332"/>
          </a:xfrm>
          <a:prstGeom prst="rect">
            <a:avLst/>
          </a:prstGeom>
          <a:noFill/>
        </p:spPr>
        <p:txBody>
          <a:bodyPr wrap="none" rtlCol="0">
            <a:spAutoFit/>
          </a:bodyPr>
          <a:lstStyle/>
          <a:p>
            <a:r>
              <a:rPr lang="en-US"/>
              <a:t>VA</a:t>
            </a:r>
          </a:p>
        </p:txBody>
      </p:sp>
      <p:sp>
        <p:nvSpPr>
          <p:cNvPr id="12" name="TextBox 11">
            <a:extLst>
              <a:ext uri="{FF2B5EF4-FFF2-40B4-BE49-F238E27FC236}">
                <a16:creationId xmlns:a16="http://schemas.microsoft.com/office/drawing/2014/main" id="{83C9DCBB-2E34-51EC-8F4B-93B0B023D269}"/>
              </a:ext>
            </a:extLst>
          </p:cNvPr>
          <p:cNvSpPr txBox="1"/>
          <p:nvPr/>
        </p:nvSpPr>
        <p:spPr>
          <a:xfrm>
            <a:off x="3172439" y="2928435"/>
            <a:ext cx="606000" cy="369332"/>
          </a:xfrm>
          <a:prstGeom prst="rect">
            <a:avLst/>
          </a:prstGeom>
          <a:noFill/>
        </p:spPr>
        <p:txBody>
          <a:bodyPr wrap="none" rtlCol="0">
            <a:spAutoFit/>
          </a:bodyPr>
          <a:lstStyle/>
          <a:p>
            <a:r>
              <a:rPr lang="en-US"/>
              <a:t>GPA</a:t>
            </a:r>
          </a:p>
        </p:txBody>
      </p:sp>
      <p:sp>
        <p:nvSpPr>
          <p:cNvPr id="13" name="TextBox 12">
            <a:extLst>
              <a:ext uri="{FF2B5EF4-FFF2-40B4-BE49-F238E27FC236}">
                <a16:creationId xmlns:a16="http://schemas.microsoft.com/office/drawing/2014/main" id="{60973B16-9EBC-9BA0-39AD-927E9E9CA4B5}"/>
              </a:ext>
            </a:extLst>
          </p:cNvPr>
          <p:cNvSpPr txBox="1"/>
          <p:nvPr/>
        </p:nvSpPr>
        <p:spPr>
          <a:xfrm>
            <a:off x="5660091" y="2928435"/>
            <a:ext cx="572336" cy="369332"/>
          </a:xfrm>
          <a:prstGeom prst="rect">
            <a:avLst/>
          </a:prstGeom>
          <a:noFill/>
        </p:spPr>
        <p:txBody>
          <a:bodyPr wrap="none" rtlCol="0">
            <a:spAutoFit/>
          </a:bodyPr>
          <a:lstStyle/>
          <a:p>
            <a:r>
              <a:rPr lang="en-US"/>
              <a:t>SPA</a:t>
            </a:r>
          </a:p>
        </p:txBody>
      </p:sp>
      <p:sp>
        <p:nvSpPr>
          <p:cNvPr id="15" name="Rectangle 14">
            <a:extLst>
              <a:ext uri="{FF2B5EF4-FFF2-40B4-BE49-F238E27FC236}">
                <a16:creationId xmlns:a16="http://schemas.microsoft.com/office/drawing/2014/main" id="{95DE58D7-4BAE-FEEB-12FE-69A3C4D115B6}"/>
              </a:ext>
            </a:extLst>
          </p:cNvPr>
          <p:cNvSpPr/>
          <p:nvPr/>
        </p:nvSpPr>
        <p:spPr>
          <a:xfrm>
            <a:off x="3289866"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F3A9DA-1932-8E61-2B9B-C3DA2AD9E9BB}"/>
              </a:ext>
            </a:extLst>
          </p:cNvPr>
          <p:cNvSpPr/>
          <p:nvPr/>
        </p:nvSpPr>
        <p:spPr>
          <a:xfrm>
            <a:off x="5770599"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AF4A35-071C-3298-067E-968BCAFEB9D7}"/>
              </a:ext>
            </a:extLst>
          </p:cNvPr>
          <p:cNvCxnSpPr>
            <a:cxnSpLocks/>
            <a:stCxn id="15" idx="3"/>
            <a:endCxn id="16" idx="1"/>
          </p:cNvCxnSpPr>
          <p:nvPr/>
        </p:nvCxnSpPr>
        <p:spPr>
          <a:xfrm>
            <a:off x="3696267" y="3812633"/>
            <a:ext cx="2074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5E30716-3977-0672-E3F2-E7475789C50C}"/>
              </a:ext>
            </a:extLst>
          </p:cNvPr>
          <p:cNvSpPr txBox="1"/>
          <p:nvPr/>
        </p:nvSpPr>
        <p:spPr>
          <a:xfrm>
            <a:off x="6214139" y="5110282"/>
            <a:ext cx="2181238" cy="369332"/>
          </a:xfrm>
          <a:prstGeom prst="rect">
            <a:avLst/>
          </a:prstGeom>
          <a:noFill/>
        </p:spPr>
        <p:txBody>
          <a:bodyPr wrap="none" rtlCol="0">
            <a:spAutoFit/>
          </a:bodyPr>
          <a:lstStyle/>
          <a:p>
            <a:r>
              <a:rPr lang="en-US"/>
              <a:t>Guest-managed PTs</a:t>
            </a:r>
          </a:p>
        </p:txBody>
      </p:sp>
      <p:sp>
        <p:nvSpPr>
          <p:cNvPr id="20" name="TextBox 19">
            <a:extLst>
              <a:ext uri="{FF2B5EF4-FFF2-40B4-BE49-F238E27FC236}">
                <a16:creationId xmlns:a16="http://schemas.microsoft.com/office/drawing/2014/main" id="{64B12BF8-4475-8127-533A-B8E2DD08DB80}"/>
              </a:ext>
            </a:extLst>
          </p:cNvPr>
          <p:cNvSpPr txBox="1"/>
          <p:nvPr/>
        </p:nvSpPr>
        <p:spPr>
          <a:xfrm>
            <a:off x="6216425" y="3627967"/>
            <a:ext cx="1136208" cy="369332"/>
          </a:xfrm>
          <a:prstGeom prst="rect">
            <a:avLst/>
          </a:prstGeom>
          <a:noFill/>
        </p:spPr>
        <p:txBody>
          <a:bodyPr wrap="none" rtlCol="0">
            <a:spAutoFit/>
          </a:bodyPr>
          <a:lstStyle/>
          <a:p>
            <a:r>
              <a:rPr lang="en-US"/>
              <a:t>HLAT PTs </a:t>
            </a:r>
            <a:endParaRPr lang="en-US" sz="1400"/>
          </a:p>
        </p:txBody>
      </p:sp>
      <p:sp>
        <p:nvSpPr>
          <p:cNvPr id="22" name="TextBox 21">
            <a:extLst>
              <a:ext uri="{FF2B5EF4-FFF2-40B4-BE49-F238E27FC236}">
                <a16:creationId xmlns:a16="http://schemas.microsoft.com/office/drawing/2014/main" id="{7354D2B7-7577-7CDB-7163-165546A3391D}"/>
              </a:ext>
            </a:extLst>
          </p:cNvPr>
          <p:cNvSpPr txBox="1"/>
          <p:nvPr/>
        </p:nvSpPr>
        <p:spPr>
          <a:xfrm>
            <a:off x="4347519" y="3553599"/>
            <a:ext cx="852798" cy="307777"/>
          </a:xfrm>
          <a:prstGeom prst="rect">
            <a:avLst/>
          </a:prstGeom>
          <a:noFill/>
        </p:spPr>
        <p:txBody>
          <a:bodyPr wrap="none" rtlCol="0">
            <a:spAutoFit/>
          </a:bodyPr>
          <a:lstStyle/>
          <a:p>
            <a:r>
              <a:rPr lang="en-US" sz="1400"/>
              <a:t>RO (EPT)</a:t>
            </a:r>
          </a:p>
        </p:txBody>
      </p:sp>
      <p:sp>
        <p:nvSpPr>
          <p:cNvPr id="23" name="Rectangle 22">
            <a:extLst>
              <a:ext uri="{FF2B5EF4-FFF2-40B4-BE49-F238E27FC236}">
                <a16:creationId xmlns:a16="http://schemas.microsoft.com/office/drawing/2014/main" id="{1121DCC6-F932-1D6C-EBCF-82D153D1A9EE}"/>
              </a:ext>
            </a:extLst>
          </p:cNvPr>
          <p:cNvSpPr/>
          <p:nvPr/>
        </p:nvSpPr>
        <p:spPr>
          <a:xfrm>
            <a:off x="775265" y="50946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53BB19-BC08-6BF9-577C-9AA8364D519E}"/>
              </a:ext>
            </a:extLst>
          </p:cNvPr>
          <p:cNvSpPr/>
          <p:nvPr/>
        </p:nvSpPr>
        <p:spPr>
          <a:xfrm>
            <a:off x="3289866" y="50946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D89D81-D2AA-8E90-0F39-234BC203D46E}"/>
              </a:ext>
            </a:extLst>
          </p:cNvPr>
          <p:cNvSpPr/>
          <p:nvPr/>
        </p:nvSpPr>
        <p:spPr>
          <a:xfrm>
            <a:off x="5770599" y="5094625"/>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86DE701-9028-6320-F52E-4E2D9B6F9FCB}"/>
              </a:ext>
            </a:extLst>
          </p:cNvPr>
          <p:cNvCxnSpPr>
            <a:stCxn id="23" idx="3"/>
            <a:endCxn id="24" idx="1"/>
          </p:cNvCxnSpPr>
          <p:nvPr/>
        </p:nvCxnSpPr>
        <p:spPr>
          <a:xfrm>
            <a:off x="1181666" y="5279291"/>
            <a:ext cx="210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E419609-C52F-E6A4-7D1B-0F644C52267A}"/>
              </a:ext>
            </a:extLst>
          </p:cNvPr>
          <p:cNvCxnSpPr>
            <a:cxnSpLocks/>
            <a:stCxn id="24" idx="3"/>
            <a:endCxn id="25" idx="1"/>
          </p:cNvCxnSpPr>
          <p:nvPr/>
        </p:nvCxnSpPr>
        <p:spPr>
          <a:xfrm>
            <a:off x="3696267" y="5279291"/>
            <a:ext cx="2074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72CD819-230E-029B-3C17-8731004619B7}"/>
              </a:ext>
            </a:extLst>
          </p:cNvPr>
          <p:cNvSpPr txBox="1"/>
          <p:nvPr/>
        </p:nvSpPr>
        <p:spPr>
          <a:xfrm>
            <a:off x="1948027" y="5020257"/>
            <a:ext cx="454676" cy="307777"/>
          </a:xfrm>
          <a:prstGeom prst="rect">
            <a:avLst/>
          </a:prstGeom>
          <a:noFill/>
        </p:spPr>
        <p:txBody>
          <a:bodyPr wrap="none" rtlCol="0">
            <a:spAutoFit/>
          </a:bodyPr>
          <a:lstStyle/>
          <a:p>
            <a:r>
              <a:rPr lang="en-US" sz="1400"/>
              <a:t>RW</a:t>
            </a:r>
          </a:p>
        </p:txBody>
      </p:sp>
      <p:sp>
        <p:nvSpPr>
          <p:cNvPr id="29" name="TextBox 28">
            <a:extLst>
              <a:ext uri="{FF2B5EF4-FFF2-40B4-BE49-F238E27FC236}">
                <a16:creationId xmlns:a16="http://schemas.microsoft.com/office/drawing/2014/main" id="{7977FBD7-2A09-83BA-8BC4-A5C0FFE9B94F}"/>
              </a:ext>
            </a:extLst>
          </p:cNvPr>
          <p:cNvSpPr txBox="1"/>
          <p:nvPr/>
        </p:nvSpPr>
        <p:spPr>
          <a:xfrm>
            <a:off x="4359133" y="5020257"/>
            <a:ext cx="884538" cy="307777"/>
          </a:xfrm>
          <a:prstGeom prst="rect">
            <a:avLst/>
          </a:prstGeom>
          <a:noFill/>
        </p:spPr>
        <p:txBody>
          <a:bodyPr wrap="none" rtlCol="0">
            <a:spAutoFit/>
          </a:bodyPr>
          <a:lstStyle/>
          <a:p>
            <a:r>
              <a:rPr lang="en-US" sz="1400"/>
              <a:t>RW (EPT)</a:t>
            </a:r>
          </a:p>
        </p:txBody>
      </p:sp>
      <p:pic>
        <p:nvPicPr>
          <p:cNvPr id="43" name="Graphic 42" descr="Processor with solid fill">
            <a:extLst>
              <a:ext uri="{FF2B5EF4-FFF2-40B4-BE49-F238E27FC236}">
                <a16:creationId xmlns:a16="http://schemas.microsoft.com/office/drawing/2014/main" id="{0059E85F-710B-7DCE-6086-41BDDD1032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2684" y="3455194"/>
            <a:ext cx="914400" cy="914400"/>
          </a:xfrm>
          <a:prstGeom prst="rect">
            <a:avLst/>
          </a:prstGeom>
        </p:spPr>
      </p:pic>
      <p:sp>
        <p:nvSpPr>
          <p:cNvPr id="45" name="TextBox 44">
            <a:extLst>
              <a:ext uri="{FF2B5EF4-FFF2-40B4-BE49-F238E27FC236}">
                <a16:creationId xmlns:a16="http://schemas.microsoft.com/office/drawing/2014/main" id="{576C68AD-8ADD-937C-C718-5F039BF87BD6}"/>
              </a:ext>
            </a:extLst>
          </p:cNvPr>
          <p:cNvSpPr txBox="1"/>
          <p:nvPr/>
        </p:nvSpPr>
        <p:spPr>
          <a:xfrm>
            <a:off x="2194577" y="3007755"/>
            <a:ext cx="762838"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a:t>HLATP</a:t>
            </a:r>
          </a:p>
        </p:txBody>
      </p:sp>
      <p:cxnSp>
        <p:nvCxnSpPr>
          <p:cNvPr id="48" name="Connector: Elbow 47">
            <a:extLst>
              <a:ext uri="{FF2B5EF4-FFF2-40B4-BE49-F238E27FC236}">
                <a16:creationId xmlns:a16="http://schemas.microsoft.com/office/drawing/2014/main" id="{7725B809-49A6-675E-3CC8-EDF4913C5642}"/>
              </a:ext>
            </a:extLst>
          </p:cNvPr>
          <p:cNvCxnSpPr>
            <a:cxnSpLocks/>
            <a:stCxn id="51" idx="2"/>
            <a:endCxn id="53" idx="1"/>
          </p:cNvCxnSpPr>
          <p:nvPr/>
        </p:nvCxnSpPr>
        <p:spPr>
          <a:xfrm rot="16200000" flipH="1">
            <a:off x="2790199" y="4596696"/>
            <a:ext cx="299382" cy="72778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35C7ACD-B56D-1119-3BF9-2A76E8C0EFC7}"/>
              </a:ext>
            </a:extLst>
          </p:cNvPr>
          <p:cNvSpPr txBox="1"/>
          <p:nvPr/>
        </p:nvSpPr>
        <p:spPr>
          <a:xfrm>
            <a:off x="2295310" y="4472346"/>
            <a:ext cx="561372"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a:t>CR3</a:t>
            </a:r>
          </a:p>
        </p:txBody>
      </p:sp>
      <p:sp>
        <p:nvSpPr>
          <p:cNvPr id="53" name="Rectangle 52">
            <a:extLst>
              <a:ext uri="{FF2B5EF4-FFF2-40B4-BE49-F238E27FC236}">
                <a16:creationId xmlns:a16="http://schemas.microsoft.com/office/drawing/2014/main" id="{497A0F6B-1036-124E-8922-BEBEC4C34446}"/>
              </a:ext>
            </a:extLst>
          </p:cNvPr>
          <p:cNvSpPr/>
          <p:nvPr/>
        </p:nvSpPr>
        <p:spPr>
          <a:xfrm>
            <a:off x="3303785" y="4976714"/>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1780408-C8AE-8517-254D-CD6D0ADCF348}"/>
              </a:ext>
            </a:extLst>
          </p:cNvPr>
          <p:cNvSpPr/>
          <p:nvPr/>
        </p:nvSpPr>
        <p:spPr>
          <a:xfrm>
            <a:off x="3303785" y="3492758"/>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89D08AD8-EC0F-C01E-4901-1419AF0906EA}"/>
              </a:ext>
            </a:extLst>
          </p:cNvPr>
          <p:cNvCxnSpPr>
            <a:cxnSpLocks/>
            <a:stCxn id="45" idx="2"/>
            <a:endCxn id="61" idx="1"/>
          </p:cNvCxnSpPr>
          <p:nvPr/>
        </p:nvCxnSpPr>
        <p:spPr>
          <a:xfrm rot="16200000" flipH="1">
            <a:off x="2799882" y="3122422"/>
            <a:ext cx="280017" cy="72778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4356B03-BB52-350D-3FC6-44735971C02A}"/>
              </a:ext>
            </a:extLst>
          </p:cNvPr>
          <p:cNvCxnSpPr/>
          <p:nvPr/>
        </p:nvCxnSpPr>
        <p:spPr>
          <a:xfrm>
            <a:off x="2033137" y="4226696"/>
            <a:ext cx="219564" cy="201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45EF7C82-9C03-23C8-822F-C1FAA486593F}"/>
              </a:ext>
            </a:extLst>
          </p:cNvPr>
          <p:cNvCxnSpPr>
            <a:cxnSpLocks/>
          </p:cNvCxnSpPr>
          <p:nvPr/>
        </p:nvCxnSpPr>
        <p:spPr>
          <a:xfrm flipV="1">
            <a:off x="2019220" y="3421724"/>
            <a:ext cx="147243" cy="183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C96F2059-B84B-A976-DF31-1914B1108218}"/>
              </a:ext>
            </a:extLst>
          </p:cNvPr>
          <p:cNvSpPr txBox="1"/>
          <p:nvPr/>
        </p:nvSpPr>
        <p:spPr>
          <a:xfrm>
            <a:off x="6185651" y="3359644"/>
            <a:ext cx="945965" cy="307777"/>
          </a:xfrm>
          <a:prstGeom prst="rect">
            <a:avLst/>
          </a:prstGeom>
          <a:noFill/>
        </p:spPr>
        <p:txBody>
          <a:bodyPr wrap="none" rtlCol="0">
            <a:spAutoFit/>
          </a:bodyPr>
          <a:lstStyle/>
          <a:p>
            <a:r>
              <a:rPr lang="en-US" sz="1400"/>
              <a:t>(1) Create</a:t>
            </a:r>
          </a:p>
        </p:txBody>
      </p:sp>
      <p:sp>
        <p:nvSpPr>
          <p:cNvPr id="71" name="TextBox 70">
            <a:extLst>
              <a:ext uri="{FF2B5EF4-FFF2-40B4-BE49-F238E27FC236}">
                <a16:creationId xmlns:a16="http://schemas.microsoft.com/office/drawing/2014/main" id="{7EBD3AE7-DA63-F067-3285-77A3CC86AFE7}"/>
              </a:ext>
            </a:extLst>
          </p:cNvPr>
          <p:cNvSpPr txBox="1"/>
          <p:nvPr/>
        </p:nvSpPr>
        <p:spPr>
          <a:xfrm>
            <a:off x="4359133" y="3812998"/>
            <a:ext cx="761747" cy="307777"/>
          </a:xfrm>
          <a:prstGeom prst="rect">
            <a:avLst/>
          </a:prstGeom>
          <a:noFill/>
        </p:spPr>
        <p:txBody>
          <a:bodyPr wrap="none" rtlCol="0">
            <a:spAutoFit/>
          </a:bodyPr>
          <a:lstStyle/>
          <a:p>
            <a:r>
              <a:rPr lang="en-US" sz="1400"/>
              <a:t>(2) Map</a:t>
            </a:r>
          </a:p>
        </p:txBody>
      </p:sp>
      <p:sp>
        <p:nvSpPr>
          <p:cNvPr id="72" name="TextBox 71">
            <a:extLst>
              <a:ext uri="{FF2B5EF4-FFF2-40B4-BE49-F238E27FC236}">
                <a16:creationId xmlns:a16="http://schemas.microsoft.com/office/drawing/2014/main" id="{9224DC86-AE65-97A6-CE9C-A5838CDCF309}"/>
              </a:ext>
            </a:extLst>
          </p:cNvPr>
          <p:cNvSpPr txBox="1"/>
          <p:nvPr/>
        </p:nvSpPr>
        <p:spPr>
          <a:xfrm>
            <a:off x="2315958" y="3622129"/>
            <a:ext cx="820738" cy="307777"/>
          </a:xfrm>
          <a:prstGeom prst="rect">
            <a:avLst/>
          </a:prstGeom>
          <a:noFill/>
        </p:spPr>
        <p:txBody>
          <a:bodyPr wrap="none" rtlCol="0">
            <a:spAutoFit/>
          </a:bodyPr>
          <a:lstStyle/>
          <a:p>
            <a:r>
              <a:rPr lang="en-US" sz="1400"/>
              <a:t>(3) Point</a:t>
            </a:r>
          </a:p>
        </p:txBody>
      </p:sp>
      <p:sp>
        <p:nvSpPr>
          <p:cNvPr id="5" name="Title 1">
            <a:extLst>
              <a:ext uri="{FF2B5EF4-FFF2-40B4-BE49-F238E27FC236}">
                <a16:creationId xmlns:a16="http://schemas.microsoft.com/office/drawing/2014/main" id="{6A0E4A79-C304-94B7-C8CD-AE917B89FD99}"/>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How HLAT works (simplified example)</a:t>
            </a:r>
          </a:p>
        </p:txBody>
      </p:sp>
    </p:spTree>
    <p:extLst>
      <p:ext uri="{BB962C8B-B14F-4D97-AF65-F5344CB8AC3E}">
        <p14:creationId xmlns:p14="http://schemas.microsoft.com/office/powerpoint/2010/main" val="25107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P spid="22" grpId="0"/>
      <p:bldP spid="45" grpId="0" animBg="1"/>
      <p:bldP spid="70" grpId="0"/>
      <p:bldP spid="71" grpId="0"/>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8BE5-3A50-D503-F855-4B02305738F0}"/>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Who I am</a:t>
            </a:r>
          </a:p>
        </p:txBody>
      </p:sp>
      <p:sp>
        <p:nvSpPr>
          <p:cNvPr id="7" name="Text Placeholder 3">
            <a:extLst>
              <a:ext uri="{FF2B5EF4-FFF2-40B4-BE49-F238E27FC236}">
                <a16:creationId xmlns:a16="http://schemas.microsoft.com/office/drawing/2014/main" id="{8B4D3C5D-D8DE-4220-BF4E-48DAD15F997B}"/>
              </a:ext>
            </a:extLst>
          </p:cNvPr>
          <p:cNvSpPr txBox="1">
            <a:spLocks/>
          </p:cNvSpPr>
          <p:nvPr/>
        </p:nvSpPr>
        <p:spPr>
          <a:xfrm>
            <a:off x="3227749" y="877825"/>
            <a:ext cx="8321502" cy="37858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641" lvl="1" indent="-336145">
              <a:spcBef>
                <a:spcPts val="1176"/>
              </a:spcBef>
              <a:buFont typeface="Arial" panose="020B0604020202020204" pitchFamily="34" charset="0"/>
              <a:buChar char="•"/>
            </a:pPr>
            <a:r>
              <a:rPr lang="en-US" sz="2157"/>
              <a:t>Italian CORE OS Architect, mainly focused on Windows Kernel developing. Trainer at Pearson / O’Reilly.</a:t>
            </a:r>
          </a:p>
          <a:p>
            <a:pPr marL="558641" lvl="1" indent="-336145">
              <a:spcBef>
                <a:spcPts val="1176"/>
              </a:spcBef>
              <a:buFont typeface="Arial" panose="020B0604020202020204" pitchFamily="34" charset="0"/>
              <a:buChar char="•"/>
            </a:pPr>
            <a:r>
              <a:rPr lang="en-US" sz="2157"/>
              <a:t>Microsoft OSs Internals enthusiast / Security Researcher</a:t>
            </a:r>
          </a:p>
          <a:p>
            <a:pPr marL="558641" lvl="1" indent="-336145">
              <a:spcBef>
                <a:spcPts val="1176"/>
              </a:spcBef>
              <a:buFont typeface="Arial" panose="020B0604020202020204" pitchFamily="34" charset="0"/>
              <a:buChar char="•"/>
            </a:pPr>
            <a:r>
              <a:rPr lang="en-US" sz="2157"/>
              <a:t>Work for the Security Core OS Team of Microsoft Ltd</a:t>
            </a:r>
          </a:p>
          <a:p>
            <a:pPr marL="558641" lvl="1" indent="-336145">
              <a:spcBef>
                <a:spcPts val="1176"/>
              </a:spcBef>
              <a:buFont typeface="Arial" panose="020B0604020202020204" pitchFamily="34" charset="0"/>
              <a:buChar char="•"/>
            </a:pPr>
            <a:r>
              <a:rPr lang="en-US" sz="2157"/>
              <a:t>Previously worked in the Threat Intelligence Center of Microsoft (MSTIC), in the TALOS Security Group of Cisco Systems, Webroot and </a:t>
            </a:r>
            <a:r>
              <a:rPr lang="en-US" sz="2157" err="1"/>
              <a:t>Saferbytes</a:t>
            </a:r>
            <a:endParaRPr lang="en-US" sz="2157"/>
          </a:p>
          <a:p>
            <a:pPr marL="558641" lvl="1" indent="-336145">
              <a:spcBef>
                <a:spcPts val="1176"/>
              </a:spcBef>
              <a:buFont typeface="Arial" panose="020B0604020202020204" pitchFamily="34" charset="0"/>
              <a:buChar char="•"/>
            </a:pPr>
            <a:r>
              <a:rPr lang="en-US" sz="2157">
                <a:gradFill>
                  <a:gsLst>
                    <a:gs pos="1250">
                      <a:schemeClr val="tx1"/>
                    </a:gs>
                    <a:gs pos="100000">
                      <a:schemeClr val="tx1"/>
                    </a:gs>
                  </a:gsLst>
                  <a:lin ang="5400000" scaled="0"/>
                </a:gradFill>
              </a:rPr>
              <a:t>Original </a:t>
            </a:r>
            <a:r>
              <a:rPr lang="it-IT" sz="2157">
                <a:gradFill>
                  <a:gsLst>
                    <a:gs pos="1250">
                      <a:schemeClr val="tx1"/>
                    </a:gs>
                    <a:gs pos="100000">
                      <a:schemeClr val="tx1"/>
                    </a:gs>
                  </a:gsLst>
                  <a:lin ang="5400000" scaled="0"/>
                </a:gradFill>
              </a:rPr>
              <a:t>designer </a:t>
            </a:r>
            <a:r>
              <a:rPr lang="en-US" sz="2157">
                <a:gradFill>
                  <a:gsLst>
                    <a:gs pos="1250">
                      <a:schemeClr val="tx1"/>
                    </a:gs>
                    <a:gs pos="100000">
                      <a:schemeClr val="tx1"/>
                    </a:gs>
                  </a:gsLst>
                  <a:lin ang="5400000" scaled="0"/>
                </a:gradFill>
              </a:rPr>
              <a:t>of the first UEFI </a:t>
            </a:r>
            <a:r>
              <a:rPr lang="en-US" sz="2157" err="1">
                <a:gradFill>
                  <a:gsLst>
                    <a:gs pos="1250">
                      <a:schemeClr val="tx1"/>
                    </a:gs>
                    <a:gs pos="100000">
                      <a:schemeClr val="tx1"/>
                    </a:gs>
                  </a:gsLst>
                  <a:lin ang="5400000" scaled="0"/>
                </a:gradFill>
              </a:rPr>
              <a:t>Bootkit</a:t>
            </a:r>
            <a:r>
              <a:rPr lang="en-US" sz="2157">
                <a:gradFill>
                  <a:gsLst>
                    <a:gs pos="1250">
                      <a:schemeClr val="tx1"/>
                    </a:gs>
                    <a:gs pos="100000">
                      <a:schemeClr val="tx1"/>
                    </a:gs>
                  </a:gsLst>
                  <a:lin ang="5400000" scaled="0"/>
                </a:gradFill>
              </a:rPr>
              <a:t>, Patchguard 8.1 bypass in 2014, Windows Intel PT Driver, and many other research projects…</a:t>
            </a:r>
            <a:endParaRPr lang="en-US" sz="1961"/>
          </a:p>
        </p:txBody>
      </p:sp>
      <p:sp>
        <p:nvSpPr>
          <p:cNvPr id="8" name="TextBox 7">
            <a:extLst>
              <a:ext uri="{FF2B5EF4-FFF2-40B4-BE49-F238E27FC236}">
                <a16:creationId xmlns:a16="http://schemas.microsoft.com/office/drawing/2014/main" id="{6984AC65-2BA9-82F0-4033-0D09B95F812A}"/>
              </a:ext>
            </a:extLst>
          </p:cNvPr>
          <p:cNvSpPr txBox="1"/>
          <p:nvPr/>
        </p:nvSpPr>
        <p:spPr>
          <a:xfrm>
            <a:off x="343941" y="4627624"/>
            <a:ext cx="11205310" cy="1596976"/>
          </a:xfrm>
          <a:prstGeom prst="rect">
            <a:avLst/>
          </a:prstGeom>
          <a:noFill/>
        </p:spPr>
        <p:txBody>
          <a:bodyPr wrap="square" rtlCol="0">
            <a:spAutoFit/>
          </a:bodyPr>
          <a:lstStyle/>
          <a:p>
            <a:pPr marL="558641" lvl="1" indent="-336145">
              <a:lnSpc>
                <a:spcPct val="90000"/>
              </a:lnSpc>
              <a:spcBef>
                <a:spcPts val="1176"/>
              </a:spcBef>
              <a:buSzPct val="90000"/>
              <a:buFont typeface="Arial" panose="020B0604020202020204" pitchFamily="34" charset="0"/>
              <a:buChar char="•"/>
            </a:pPr>
            <a:r>
              <a:rPr lang="en-US" sz="2157">
                <a:gradFill>
                  <a:gsLst>
                    <a:gs pos="1250">
                      <a:schemeClr val="tx1"/>
                    </a:gs>
                    <a:gs pos="100000">
                      <a:schemeClr val="tx1"/>
                    </a:gs>
                  </a:gsLst>
                  <a:lin ang="5400000" scaled="0"/>
                </a:gradFill>
              </a:rPr>
              <a:t>Since 2016 I am responsible of the Secure Kernel research and development</a:t>
            </a:r>
          </a:p>
          <a:p>
            <a:pPr marL="558641" lvl="1" indent="-336145">
              <a:lnSpc>
                <a:spcPct val="90000"/>
              </a:lnSpc>
              <a:spcBef>
                <a:spcPts val="1176"/>
              </a:spcBef>
              <a:buSzPct val="90000"/>
              <a:buFont typeface="Arial" panose="020B0604020202020204" pitchFamily="34" charset="0"/>
              <a:buChar char="•"/>
            </a:pPr>
            <a:r>
              <a:rPr lang="en-US" sz="2157">
                <a:gradFill>
                  <a:gsLst>
                    <a:gs pos="1250">
                      <a:schemeClr val="tx1"/>
                    </a:gs>
                    <a:gs pos="100000">
                      <a:schemeClr val="tx1"/>
                    </a:gs>
                  </a:gsLst>
                  <a:lin ang="5400000" scaled="0"/>
                </a:gradFill>
              </a:rPr>
              <a:t>Main developer and contributor of </a:t>
            </a:r>
            <a:r>
              <a:rPr lang="en-US" sz="2157" err="1">
                <a:gradFill>
                  <a:gsLst>
                    <a:gs pos="1250">
                      <a:schemeClr val="tx1"/>
                    </a:gs>
                    <a:gs pos="100000">
                      <a:schemeClr val="tx1"/>
                    </a:gs>
                  </a:gsLst>
                  <a:lin ang="5400000" scaled="0"/>
                </a:gradFill>
              </a:rPr>
              <a:t>Retpoline</a:t>
            </a:r>
            <a:r>
              <a:rPr lang="en-US" sz="2157">
                <a:gradFill>
                  <a:gsLst>
                    <a:gs pos="1250">
                      <a:schemeClr val="tx1"/>
                    </a:gs>
                    <a:gs pos="100000">
                      <a:schemeClr val="tx1"/>
                    </a:gs>
                  </a:gsLst>
                  <a:lin ang="5400000" scaled="0"/>
                </a:gradFill>
              </a:rPr>
              <a:t> and Import Optimization, KDP, Function Overrides, HLAT and many others Kernel features and tools. </a:t>
            </a:r>
          </a:p>
          <a:p>
            <a:pPr marL="558641" lvl="1" indent="-336145">
              <a:lnSpc>
                <a:spcPct val="90000"/>
              </a:lnSpc>
              <a:spcBef>
                <a:spcPts val="1176"/>
              </a:spcBef>
              <a:buSzPct val="90000"/>
              <a:buFont typeface="Arial" panose="020B0604020202020204" pitchFamily="34" charset="0"/>
              <a:buChar char="•"/>
            </a:pPr>
            <a:r>
              <a:rPr lang="en-US" sz="2157">
                <a:gradFill>
                  <a:gsLst>
                    <a:gs pos="1250">
                      <a:schemeClr val="tx1"/>
                    </a:gs>
                    <a:gs pos="100000">
                      <a:schemeClr val="tx1"/>
                    </a:gs>
                  </a:gsLst>
                  <a:lin ang="5400000" scaled="0"/>
                </a:gradFill>
              </a:rPr>
              <a:t>AND …</a:t>
            </a:r>
            <a:endParaRPr lang="it-IT" sz="1730"/>
          </a:p>
        </p:txBody>
      </p:sp>
      <p:pic>
        <p:nvPicPr>
          <p:cNvPr id="12" name="Picture 11" descr="A person in a suit and tie&#10;&#10;Description automatically generated">
            <a:extLst>
              <a:ext uri="{FF2B5EF4-FFF2-40B4-BE49-F238E27FC236}">
                <a16:creationId xmlns:a16="http://schemas.microsoft.com/office/drawing/2014/main" id="{B556767E-C8A4-8335-D749-C877FDA70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49" y="1012392"/>
            <a:ext cx="2472200" cy="3090250"/>
          </a:xfrm>
          <a:prstGeom prst="rect">
            <a:avLst/>
          </a:prstGeom>
        </p:spPr>
      </p:pic>
    </p:spTree>
    <p:extLst>
      <p:ext uri="{BB962C8B-B14F-4D97-AF65-F5344CB8AC3E}">
        <p14:creationId xmlns:p14="http://schemas.microsoft.com/office/powerpoint/2010/main" val="180837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C208FC0F-1598-5C91-3443-5082C193B6B1}"/>
              </a:ext>
            </a:extLst>
          </p:cNvPr>
          <p:cNvSpPr/>
          <p:nvPr/>
        </p:nvSpPr>
        <p:spPr>
          <a:xfrm>
            <a:off x="6259187" y="2819400"/>
            <a:ext cx="5202125" cy="2606040"/>
          </a:xfrm>
          <a:prstGeom prst="rect">
            <a:avLst/>
          </a:prstGeom>
          <a:solidFill>
            <a:srgbClr val="156082">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5" name="Rectangle 74">
            <a:extLst>
              <a:ext uri="{FF2B5EF4-FFF2-40B4-BE49-F238E27FC236}">
                <a16:creationId xmlns:a16="http://schemas.microsoft.com/office/drawing/2014/main" id="{BDA13598-DEB1-2C96-ED2D-EDF5732EF28F}"/>
              </a:ext>
            </a:extLst>
          </p:cNvPr>
          <p:cNvSpPr/>
          <p:nvPr/>
        </p:nvSpPr>
        <p:spPr>
          <a:xfrm>
            <a:off x="405383" y="2819400"/>
            <a:ext cx="5202125" cy="2606040"/>
          </a:xfrm>
          <a:prstGeom prst="rect">
            <a:avLst/>
          </a:prstGeom>
          <a:solidFill>
            <a:srgbClr val="156082">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201618"/>
            <a:ext cx="10515600" cy="4975345"/>
          </a:xfrm>
        </p:spPr>
        <p:txBody>
          <a:bodyPr>
            <a:normAutofit/>
          </a:bodyPr>
          <a:lstStyle/>
          <a:p>
            <a:r>
              <a:rPr lang="en-US" sz="2400"/>
              <a:t>HLAT PTs is managed by VTL1 </a:t>
            </a:r>
          </a:p>
          <a:p>
            <a:r>
              <a:rPr lang="en-US" sz="2400"/>
              <a:t>Lets the HV offload more work to the less privileged component (VTL1)</a:t>
            </a:r>
          </a:p>
        </p:txBody>
      </p:sp>
      <p:cxnSp>
        <p:nvCxnSpPr>
          <p:cNvPr id="7" name="Straight Connector 6">
            <a:extLst>
              <a:ext uri="{FF2B5EF4-FFF2-40B4-BE49-F238E27FC236}">
                <a16:creationId xmlns:a16="http://schemas.microsoft.com/office/drawing/2014/main" id="{08948280-644F-EABD-FAEE-874A0494D63A}"/>
              </a:ext>
            </a:extLst>
          </p:cNvPr>
          <p:cNvCxnSpPr>
            <a:cxnSpLocks/>
          </p:cNvCxnSpPr>
          <p:nvPr/>
        </p:nvCxnSpPr>
        <p:spPr>
          <a:xfrm flipH="1">
            <a:off x="3251200" y="3297767"/>
            <a:ext cx="1"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52767C-EDE3-4DA8-B036-9975EB740C86}"/>
              </a:ext>
            </a:extLst>
          </p:cNvPr>
          <p:cNvCxnSpPr>
            <a:cxnSpLocks/>
          </p:cNvCxnSpPr>
          <p:nvPr/>
        </p:nvCxnSpPr>
        <p:spPr>
          <a:xfrm>
            <a:off x="3657601" y="3297767"/>
            <a:ext cx="0" cy="1465619"/>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D082A34-2C99-F869-911C-F203FC3694AA}"/>
              </a:ext>
            </a:extLst>
          </p:cNvPr>
          <p:cNvSpPr txBox="1"/>
          <p:nvPr/>
        </p:nvSpPr>
        <p:spPr>
          <a:xfrm>
            <a:off x="703841" y="2928435"/>
            <a:ext cx="446917" cy="369332"/>
          </a:xfrm>
          <a:prstGeom prst="rect">
            <a:avLst/>
          </a:prstGeom>
          <a:noFill/>
        </p:spPr>
        <p:txBody>
          <a:bodyPr wrap="none" rtlCol="0">
            <a:spAutoFit/>
          </a:bodyPr>
          <a:lstStyle/>
          <a:p>
            <a:r>
              <a:rPr lang="en-US"/>
              <a:t>VA</a:t>
            </a:r>
          </a:p>
        </p:txBody>
      </p:sp>
      <p:sp>
        <p:nvSpPr>
          <p:cNvPr id="12" name="TextBox 11">
            <a:extLst>
              <a:ext uri="{FF2B5EF4-FFF2-40B4-BE49-F238E27FC236}">
                <a16:creationId xmlns:a16="http://schemas.microsoft.com/office/drawing/2014/main" id="{83C9DCBB-2E34-51EC-8F4B-93B0B023D269}"/>
              </a:ext>
            </a:extLst>
          </p:cNvPr>
          <p:cNvSpPr txBox="1"/>
          <p:nvPr/>
        </p:nvSpPr>
        <p:spPr>
          <a:xfrm>
            <a:off x="3133773" y="2928435"/>
            <a:ext cx="606000" cy="369332"/>
          </a:xfrm>
          <a:prstGeom prst="rect">
            <a:avLst/>
          </a:prstGeom>
          <a:noFill/>
        </p:spPr>
        <p:txBody>
          <a:bodyPr wrap="none" rtlCol="0">
            <a:spAutoFit/>
          </a:bodyPr>
          <a:lstStyle/>
          <a:p>
            <a:r>
              <a:rPr lang="en-US"/>
              <a:t>GPA</a:t>
            </a:r>
          </a:p>
        </p:txBody>
      </p:sp>
      <p:sp>
        <p:nvSpPr>
          <p:cNvPr id="13" name="TextBox 12">
            <a:extLst>
              <a:ext uri="{FF2B5EF4-FFF2-40B4-BE49-F238E27FC236}">
                <a16:creationId xmlns:a16="http://schemas.microsoft.com/office/drawing/2014/main" id="{60973B16-9EBC-9BA0-39AD-927E9E9CA4B5}"/>
              </a:ext>
            </a:extLst>
          </p:cNvPr>
          <p:cNvSpPr txBox="1"/>
          <p:nvPr/>
        </p:nvSpPr>
        <p:spPr>
          <a:xfrm>
            <a:off x="5621425" y="2928435"/>
            <a:ext cx="572336" cy="369332"/>
          </a:xfrm>
          <a:prstGeom prst="rect">
            <a:avLst/>
          </a:prstGeom>
          <a:noFill/>
        </p:spPr>
        <p:txBody>
          <a:bodyPr wrap="none" rtlCol="0">
            <a:spAutoFit/>
          </a:bodyPr>
          <a:lstStyle/>
          <a:p>
            <a:r>
              <a:rPr lang="en-US"/>
              <a:t>SPA</a:t>
            </a:r>
          </a:p>
        </p:txBody>
      </p:sp>
      <p:sp>
        <p:nvSpPr>
          <p:cNvPr id="15" name="Rectangle 14">
            <a:extLst>
              <a:ext uri="{FF2B5EF4-FFF2-40B4-BE49-F238E27FC236}">
                <a16:creationId xmlns:a16="http://schemas.microsoft.com/office/drawing/2014/main" id="{95DE58D7-4BAE-FEEB-12FE-69A3C4D115B6}"/>
              </a:ext>
            </a:extLst>
          </p:cNvPr>
          <p:cNvSpPr/>
          <p:nvPr/>
        </p:nvSpPr>
        <p:spPr>
          <a:xfrm>
            <a:off x="3251200"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F3A9DA-1932-8E61-2B9B-C3DA2AD9E9BB}"/>
              </a:ext>
            </a:extLst>
          </p:cNvPr>
          <p:cNvSpPr/>
          <p:nvPr/>
        </p:nvSpPr>
        <p:spPr>
          <a:xfrm>
            <a:off x="5731933"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AF4A35-071C-3298-067E-968BCAFEB9D7}"/>
              </a:ext>
            </a:extLst>
          </p:cNvPr>
          <p:cNvCxnSpPr>
            <a:cxnSpLocks/>
            <a:stCxn id="15" idx="3"/>
            <a:endCxn id="16" idx="1"/>
          </p:cNvCxnSpPr>
          <p:nvPr/>
        </p:nvCxnSpPr>
        <p:spPr>
          <a:xfrm>
            <a:off x="3657601" y="3812633"/>
            <a:ext cx="2074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354D2B7-7577-7CDB-7163-165546A3391D}"/>
              </a:ext>
            </a:extLst>
          </p:cNvPr>
          <p:cNvSpPr txBox="1"/>
          <p:nvPr/>
        </p:nvSpPr>
        <p:spPr>
          <a:xfrm>
            <a:off x="4243501" y="3535401"/>
            <a:ext cx="852798" cy="307777"/>
          </a:xfrm>
          <a:prstGeom prst="rect">
            <a:avLst/>
          </a:prstGeom>
          <a:noFill/>
        </p:spPr>
        <p:txBody>
          <a:bodyPr wrap="none" rtlCol="0">
            <a:spAutoFit/>
          </a:bodyPr>
          <a:lstStyle/>
          <a:p>
            <a:r>
              <a:rPr lang="en-US" sz="1400"/>
              <a:t>RO (EPT)</a:t>
            </a:r>
          </a:p>
        </p:txBody>
      </p:sp>
      <p:pic>
        <p:nvPicPr>
          <p:cNvPr id="43" name="Graphic 42" descr="Processor with solid fill">
            <a:extLst>
              <a:ext uri="{FF2B5EF4-FFF2-40B4-BE49-F238E27FC236}">
                <a16:creationId xmlns:a16="http://schemas.microsoft.com/office/drawing/2014/main" id="{0059E85F-710B-7DCE-6086-41BDDD1032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4018" y="3455194"/>
            <a:ext cx="914400" cy="914400"/>
          </a:xfrm>
          <a:prstGeom prst="rect">
            <a:avLst/>
          </a:prstGeom>
        </p:spPr>
      </p:pic>
      <p:sp>
        <p:nvSpPr>
          <p:cNvPr id="45" name="TextBox 44">
            <a:extLst>
              <a:ext uri="{FF2B5EF4-FFF2-40B4-BE49-F238E27FC236}">
                <a16:creationId xmlns:a16="http://schemas.microsoft.com/office/drawing/2014/main" id="{576C68AD-8ADD-937C-C718-5F039BF87BD6}"/>
              </a:ext>
            </a:extLst>
          </p:cNvPr>
          <p:cNvSpPr txBox="1"/>
          <p:nvPr/>
        </p:nvSpPr>
        <p:spPr>
          <a:xfrm>
            <a:off x="2155911" y="3007755"/>
            <a:ext cx="762838"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600"/>
              <a:t>HLATP</a:t>
            </a:r>
          </a:p>
        </p:txBody>
      </p:sp>
      <p:sp>
        <p:nvSpPr>
          <p:cNvPr id="61" name="Rectangle 60">
            <a:extLst>
              <a:ext uri="{FF2B5EF4-FFF2-40B4-BE49-F238E27FC236}">
                <a16:creationId xmlns:a16="http://schemas.microsoft.com/office/drawing/2014/main" id="{C1780408-C8AE-8517-254D-CD6D0ADCF348}"/>
              </a:ext>
            </a:extLst>
          </p:cNvPr>
          <p:cNvSpPr/>
          <p:nvPr/>
        </p:nvSpPr>
        <p:spPr>
          <a:xfrm>
            <a:off x="3265119" y="3492758"/>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89D08AD8-EC0F-C01E-4901-1419AF0906EA}"/>
              </a:ext>
            </a:extLst>
          </p:cNvPr>
          <p:cNvCxnSpPr>
            <a:cxnSpLocks/>
            <a:stCxn id="45" idx="2"/>
            <a:endCxn id="61" idx="1"/>
          </p:cNvCxnSpPr>
          <p:nvPr/>
        </p:nvCxnSpPr>
        <p:spPr>
          <a:xfrm rot="16200000" flipH="1">
            <a:off x="2761216" y="3122422"/>
            <a:ext cx="280017" cy="72778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45EF7C82-9C03-23C8-822F-C1FAA486593F}"/>
              </a:ext>
            </a:extLst>
          </p:cNvPr>
          <p:cNvCxnSpPr>
            <a:cxnSpLocks/>
          </p:cNvCxnSpPr>
          <p:nvPr/>
        </p:nvCxnSpPr>
        <p:spPr>
          <a:xfrm flipV="1">
            <a:off x="1980554" y="3421724"/>
            <a:ext cx="147243" cy="183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6A0E4A79-C304-94B7-C8CD-AE917B89FD99}"/>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HLAT on Windows</a:t>
            </a:r>
          </a:p>
        </p:txBody>
      </p:sp>
      <p:sp>
        <p:nvSpPr>
          <p:cNvPr id="32" name="TextBox 31">
            <a:extLst>
              <a:ext uri="{FF2B5EF4-FFF2-40B4-BE49-F238E27FC236}">
                <a16:creationId xmlns:a16="http://schemas.microsoft.com/office/drawing/2014/main" id="{4FDC81AD-1F5B-CE9A-5991-AD47DC3ABFDF}"/>
              </a:ext>
            </a:extLst>
          </p:cNvPr>
          <p:cNvSpPr txBox="1"/>
          <p:nvPr/>
        </p:nvSpPr>
        <p:spPr>
          <a:xfrm>
            <a:off x="8073680" y="2928435"/>
            <a:ext cx="606000" cy="369332"/>
          </a:xfrm>
          <a:prstGeom prst="rect">
            <a:avLst/>
          </a:prstGeom>
          <a:noFill/>
        </p:spPr>
        <p:txBody>
          <a:bodyPr wrap="none" rtlCol="0">
            <a:spAutoFit/>
          </a:bodyPr>
          <a:lstStyle/>
          <a:p>
            <a:r>
              <a:rPr lang="en-US"/>
              <a:t>GPA</a:t>
            </a:r>
          </a:p>
        </p:txBody>
      </p:sp>
      <p:sp>
        <p:nvSpPr>
          <p:cNvPr id="33" name="TextBox 32">
            <a:extLst>
              <a:ext uri="{FF2B5EF4-FFF2-40B4-BE49-F238E27FC236}">
                <a16:creationId xmlns:a16="http://schemas.microsoft.com/office/drawing/2014/main" id="{5578D864-BD48-E384-80E9-AF3C52A8B2AA}"/>
              </a:ext>
            </a:extLst>
          </p:cNvPr>
          <p:cNvSpPr txBox="1"/>
          <p:nvPr/>
        </p:nvSpPr>
        <p:spPr>
          <a:xfrm>
            <a:off x="10650849" y="2941535"/>
            <a:ext cx="446917" cy="369332"/>
          </a:xfrm>
          <a:prstGeom prst="rect">
            <a:avLst/>
          </a:prstGeom>
          <a:noFill/>
        </p:spPr>
        <p:txBody>
          <a:bodyPr wrap="none" rtlCol="0">
            <a:spAutoFit/>
          </a:bodyPr>
          <a:lstStyle/>
          <a:p>
            <a:r>
              <a:rPr lang="en-US"/>
              <a:t>VA</a:t>
            </a:r>
          </a:p>
        </p:txBody>
      </p:sp>
      <p:sp>
        <p:nvSpPr>
          <p:cNvPr id="34" name="Rectangle 33">
            <a:extLst>
              <a:ext uri="{FF2B5EF4-FFF2-40B4-BE49-F238E27FC236}">
                <a16:creationId xmlns:a16="http://schemas.microsoft.com/office/drawing/2014/main" id="{4AFCB670-C396-26F8-E711-F4CE73E55123}"/>
              </a:ext>
            </a:extLst>
          </p:cNvPr>
          <p:cNvSpPr/>
          <p:nvPr/>
        </p:nvSpPr>
        <p:spPr>
          <a:xfrm>
            <a:off x="10737899"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F32AD6F-DFFC-2EB9-31BE-D8986F5BAAE9}"/>
              </a:ext>
            </a:extLst>
          </p:cNvPr>
          <p:cNvSpPr txBox="1"/>
          <p:nvPr/>
        </p:nvSpPr>
        <p:spPr>
          <a:xfrm>
            <a:off x="9450943" y="3538467"/>
            <a:ext cx="454676" cy="307777"/>
          </a:xfrm>
          <a:prstGeom prst="rect">
            <a:avLst/>
          </a:prstGeom>
          <a:noFill/>
        </p:spPr>
        <p:txBody>
          <a:bodyPr wrap="none" rtlCol="0">
            <a:spAutoFit/>
          </a:bodyPr>
          <a:lstStyle/>
          <a:p>
            <a:r>
              <a:rPr lang="en-US" sz="1400">
                <a:solidFill>
                  <a:srgbClr val="FF0000"/>
                </a:solidFill>
              </a:rPr>
              <a:t>RW</a:t>
            </a:r>
          </a:p>
        </p:txBody>
      </p:sp>
      <p:sp>
        <p:nvSpPr>
          <p:cNvPr id="47" name="Rectangle 46">
            <a:extLst>
              <a:ext uri="{FF2B5EF4-FFF2-40B4-BE49-F238E27FC236}">
                <a16:creationId xmlns:a16="http://schemas.microsoft.com/office/drawing/2014/main" id="{0F00BB0C-002A-68FD-7887-3702411F1C54}"/>
              </a:ext>
            </a:extLst>
          </p:cNvPr>
          <p:cNvSpPr/>
          <p:nvPr/>
        </p:nvSpPr>
        <p:spPr>
          <a:xfrm>
            <a:off x="10741185" y="4976714"/>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551E277-ED9D-D9F7-65D8-4011BFEC0E1C}"/>
              </a:ext>
            </a:extLst>
          </p:cNvPr>
          <p:cNvSpPr/>
          <p:nvPr/>
        </p:nvSpPr>
        <p:spPr>
          <a:xfrm>
            <a:off x="10741185" y="3492758"/>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A64231B-F9BC-6EE2-6B64-7D44279EC38B}"/>
              </a:ext>
            </a:extLst>
          </p:cNvPr>
          <p:cNvSpPr/>
          <p:nvPr/>
        </p:nvSpPr>
        <p:spPr>
          <a:xfrm>
            <a:off x="8203251" y="3627967"/>
            <a:ext cx="406401"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F0B5FE1-AC24-EEDC-44F7-01CD737BDF0D}"/>
              </a:ext>
            </a:extLst>
          </p:cNvPr>
          <p:cNvCxnSpPr>
            <a:cxnSpLocks/>
            <a:stCxn id="58" idx="1"/>
            <a:endCxn id="16" idx="3"/>
          </p:cNvCxnSpPr>
          <p:nvPr/>
        </p:nvCxnSpPr>
        <p:spPr>
          <a:xfrm flipH="1">
            <a:off x="6138334" y="3812633"/>
            <a:ext cx="206491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A9479E11-8945-4F56-A05A-7BC567341DE2}"/>
              </a:ext>
            </a:extLst>
          </p:cNvPr>
          <p:cNvCxnSpPr>
            <a:cxnSpLocks/>
            <a:endCxn id="58" idx="3"/>
          </p:cNvCxnSpPr>
          <p:nvPr/>
        </p:nvCxnSpPr>
        <p:spPr>
          <a:xfrm flipH="1">
            <a:off x="8609652" y="3812633"/>
            <a:ext cx="210698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FA111C4D-8ECC-E403-12E0-4873B144CB5B}"/>
              </a:ext>
            </a:extLst>
          </p:cNvPr>
          <p:cNvSpPr txBox="1"/>
          <p:nvPr/>
        </p:nvSpPr>
        <p:spPr>
          <a:xfrm>
            <a:off x="6849679" y="3534238"/>
            <a:ext cx="884538" cy="307777"/>
          </a:xfrm>
          <a:prstGeom prst="rect">
            <a:avLst/>
          </a:prstGeom>
          <a:noFill/>
        </p:spPr>
        <p:txBody>
          <a:bodyPr wrap="none" rtlCol="0">
            <a:spAutoFit/>
          </a:bodyPr>
          <a:lstStyle/>
          <a:p>
            <a:r>
              <a:rPr lang="en-US" sz="1400">
                <a:solidFill>
                  <a:srgbClr val="FF0000"/>
                </a:solidFill>
              </a:rPr>
              <a:t>RW (EPT)</a:t>
            </a:r>
          </a:p>
        </p:txBody>
      </p:sp>
      <p:cxnSp>
        <p:nvCxnSpPr>
          <p:cNvPr id="91" name="Straight Connector 90">
            <a:extLst>
              <a:ext uri="{FF2B5EF4-FFF2-40B4-BE49-F238E27FC236}">
                <a16:creationId xmlns:a16="http://schemas.microsoft.com/office/drawing/2014/main" id="{8FAC9335-D42A-7522-BDC8-DFC765CAD2B9}"/>
              </a:ext>
            </a:extLst>
          </p:cNvPr>
          <p:cNvCxnSpPr>
            <a:cxnSpLocks/>
          </p:cNvCxnSpPr>
          <p:nvPr/>
        </p:nvCxnSpPr>
        <p:spPr>
          <a:xfrm flipH="1">
            <a:off x="705682" y="3297767"/>
            <a:ext cx="1"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C7372E42-971B-6C27-796A-E2AB5098B94A}"/>
              </a:ext>
            </a:extLst>
          </p:cNvPr>
          <p:cNvCxnSpPr>
            <a:cxnSpLocks/>
          </p:cNvCxnSpPr>
          <p:nvPr/>
        </p:nvCxnSpPr>
        <p:spPr>
          <a:xfrm>
            <a:off x="1112083" y="3297767"/>
            <a:ext cx="0"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1F0BE5C-83A2-CE27-58EA-DD34688AF81F}"/>
              </a:ext>
            </a:extLst>
          </p:cNvPr>
          <p:cNvCxnSpPr>
            <a:cxnSpLocks/>
          </p:cNvCxnSpPr>
          <p:nvPr/>
        </p:nvCxnSpPr>
        <p:spPr>
          <a:xfrm>
            <a:off x="5733200" y="3297767"/>
            <a:ext cx="0" cy="965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5646160-78AE-2429-8520-F30C25AF1223}"/>
              </a:ext>
            </a:extLst>
          </p:cNvPr>
          <p:cNvCxnSpPr>
            <a:cxnSpLocks/>
          </p:cNvCxnSpPr>
          <p:nvPr/>
        </p:nvCxnSpPr>
        <p:spPr>
          <a:xfrm>
            <a:off x="6139600" y="3297767"/>
            <a:ext cx="0" cy="965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5AF5FE30-74A5-CB26-5588-FB4EA52EB37E}"/>
              </a:ext>
            </a:extLst>
          </p:cNvPr>
          <p:cNvCxnSpPr>
            <a:cxnSpLocks/>
          </p:cNvCxnSpPr>
          <p:nvPr/>
        </p:nvCxnSpPr>
        <p:spPr>
          <a:xfrm flipH="1">
            <a:off x="8203635" y="3297767"/>
            <a:ext cx="1"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8046365-3F44-D754-14AC-E2633C3970BD}"/>
              </a:ext>
            </a:extLst>
          </p:cNvPr>
          <p:cNvCxnSpPr>
            <a:cxnSpLocks/>
          </p:cNvCxnSpPr>
          <p:nvPr/>
        </p:nvCxnSpPr>
        <p:spPr>
          <a:xfrm>
            <a:off x="8610036" y="3297767"/>
            <a:ext cx="0"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04A101D4-6B4F-D010-29AD-D11E39F85628}"/>
              </a:ext>
            </a:extLst>
          </p:cNvPr>
          <p:cNvCxnSpPr>
            <a:cxnSpLocks/>
          </p:cNvCxnSpPr>
          <p:nvPr/>
        </p:nvCxnSpPr>
        <p:spPr>
          <a:xfrm flipH="1">
            <a:off x="10734103" y="3297767"/>
            <a:ext cx="1" cy="1465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393B749-3C6C-FC3E-1322-B56643698E59}"/>
              </a:ext>
            </a:extLst>
          </p:cNvPr>
          <p:cNvCxnSpPr>
            <a:cxnSpLocks/>
          </p:cNvCxnSpPr>
          <p:nvPr/>
        </p:nvCxnSpPr>
        <p:spPr>
          <a:xfrm>
            <a:off x="11140504" y="3297767"/>
            <a:ext cx="0" cy="1465619"/>
          </a:xfrm>
          <a:prstGeom prst="line">
            <a:avLst/>
          </a:prstGeom>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A1E6DC2D-B797-6DA6-8088-74E0D33E6872}"/>
              </a:ext>
            </a:extLst>
          </p:cNvPr>
          <p:cNvSpPr txBox="1"/>
          <p:nvPr/>
        </p:nvSpPr>
        <p:spPr>
          <a:xfrm>
            <a:off x="5571136" y="4330469"/>
            <a:ext cx="1089722" cy="369332"/>
          </a:xfrm>
          <a:prstGeom prst="rect">
            <a:avLst/>
          </a:prstGeom>
          <a:noFill/>
        </p:spPr>
        <p:txBody>
          <a:bodyPr wrap="none" rtlCol="0">
            <a:spAutoFit/>
          </a:bodyPr>
          <a:lstStyle/>
          <a:p>
            <a:r>
              <a:rPr lang="en-US"/>
              <a:t>HLAT PTs</a:t>
            </a:r>
          </a:p>
        </p:txBody>
      </p:sp>
      <p:sp>
        <p:nvSpPr>
          <p:cNvPr id="107" name="TextBox 106">
            <a:extLst>
              <a:ext uri="{FF2B5EF4-FFF2-40B4-BE49-F238E27FC236}">
                <a16:creationId xmlns:a16="http://schemas.microsoft.com/office/drawing/2014/main" id="{4DF7F2D0-0AFB-3EBB-E14D-0D838D1B03F4}"/>
              </a:ext>
            </a:extLst>
          </p:cNvPr>
          <p:cNvSpPr txBox="1"/>
          <p:nvPr/>
        </p:nvSpPr>
        <p:spPr>
          <a:xfrm>
            <a:off x="2339211" y="5056108"/>
            <a:ext cx="1124026" cy="369332"/>
          </a:xfrm>
          <a:prstGeom prst="rect">
            <a:avLst/>
          </a:prstGeom>
          <a:noFill/>
        </p:spPr>
        <p:txBody>
          <a:bodyPr wrap="none" rtlCol="0">
            <a:spAutoFit/>
          </a:bodyPr>
          <a:lstStyle/>
          <a:p>
            <a:r>
              <a:rPr lang="en-US"/>
              <a:t>VTL0 (NT)</a:t>
            </a:r>
          </a:p>
        </p:txBody>
      </p:sp>
      <p:sp>
        <p:nvSpPr>
          <p:cNvPr id="108" name="TextBox 107">
            <a:extLst>
              <a:ext uri="{FF2B5EF4-FFF2-40B4-BE49-F238E27FC236}">
                <a16:creationId xmlns:a16="http://schemas.microsoft.com/office/drawing/2014/main" id="{190C2CC7-1AE5-989D-BB66-6DE125D0CF21}"/>
              </a:ext>
            </a:extLst>
          </p:cNvPr>
          <p:cNvSpPr txBox="1"/>
          <p:nvPr/>
        </p:nvSpPr>
        <p:spPr>
          <a:xfrm>
            <a:off x="8326917" y="5056108"/>
            <a:ext cx="1111202" cy="369332"/>
          </a:xfrm>
          <a:prstGeom prst="rect">
            <a:avLst/>
          </a:prstGeom>
          <a:noFill/>
        </p:spPr>
        <p:txBody>
          <a:bodyPr wrap="none" rtlCol="0">
            <a:spAutoFit/>
          </a:bodyPr>
          <a:lstStyle/>
          <a:p>
            <a:r>
              <a:rPr lang="en-US"/>
              <a:t>VTL1 (SK)</a:t>
            </a:r>
          </a:p>
        </p:txBody>
      </p:sp>
    </p:spTree>
    <p:extLst>
      <p:ext uri="{BB962C8B-B14F-4D97-AF65-F5344CB8AC3E}">
        <p14:creationId xmlns:p14="http://schemas.microsoft.com/office/powerpoint/2010/main" val="10155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143000"/>
            <a:ext cx="10515600" cy="6144491"/>
          </a:xfrm>
        </p:spPr>
        <p:txBody>
          <a:bodyPr/>
          <a:lstStyle/>
          <a:p>
            <a:r>
              <a:rPr lang="en-US" sz="2400"/>
              <a:t>Called “Hypervisor-Enforced Paging Translation” on Windows</a:t>
            </a:r>
          </a:p>
          <a:p>
            <a:endParaRPr lang="en-US" sz="2400"/>
          </a:p>
          <a:p>
            <a:endParaRPr lang="en-US"/>
          </a:p>
          <a:p>
            <a:endParaRPr lang="en-US"/>
          </a:p>
          <a:p>
            <a:endParaRPr lang="en-US"/>
          </a:p>
          <a:p>
            <a:endParaRPr lang="en-US"/>
          </a:p>
          <a:p>
            <a:endParaRPr lang="en-US"/>
          </a:p>
          <a:p>
            <a:endParaRPr lang="en-US"/>
          </a:p>
          <a:p>
            <a:endParaRPr lang="en-US"/>
          </a:p>
          <a:p>
            <a:pPr lvl="1"/>
            <a:r>
              <a:rPr lang="en-US">
                <a:hlinkClick r:id="rId3"/>
              </a:rPr>
              <a:t>https://youtu.be/l8IMTGTbSKM</a:t>
            </a:r>
            <a:endParaRPr lang="en-US"/>
          </a:p>
          <a:p>
            <a:pPr lvl="1"/>
            <a:endParaRPr lang="en-US"/>
          </a:p>
          <a:p>
            <a:endParaRPr lang="en-US"/>
          </a:p>
        </p:txBody>
      </p:sp>
      <p:pic>
        <p:nvPicPr>
          <p:cNvPr id="5" name="Picture 4">
            <a:extLst>
              <a:ext uri="{FF2B5EF4-FFF2-40B4-BE49-F238E27FC236}">
                <a16:creationId xmlns:a16="http://schemas.microsoft.com/office/drawing/2014/main" id="{490E9CF1-E684-5379-3C0D-C7B569B35945}"/>
              </a:ext>
            </a:extLst>
          </p:cNvPr>
          <p:cNvPicPr>
            <a:picLocks noChangeAspect="1"/>
          </p:cNvPicPr>
          <p:nvPr/>
        </p:nvPicPr>
        <p:blipFill>
          <a:blip r:embed="rId4"/>
          <a:stretch>
            <a:fillRect/>
          </a:stretch>
        </p:blipFill>
        <p:spPr>
          <a:xfrm>
            <a:off x="1661829" y="1628932"/>
            <a:ext cx="7838973" cy="3687956"/>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2191E32-0378-F4E9-8525-67617E99CF10}"/>
                  </a:ext>
                </a:extLst>
              </p14:cNvPr>
              <p14:cNvContentPartPr/>
              <p14:nvPr/>
            </p14:nvContentPartPr>
            <p14:xfrm>
              <a:off x="1138382" y="1926341"/>
              <a:ext cx="8350608" cy="3565044"/>
            </p14:xfrm>
          </p:contentPart>
        </mc:Choice>
        <mc:Fallback xmlns="">
          <p:pic>
            <p:nvPicPr>
              <p:cNvPr id="6" name="Ink 5">
                <a:extLst>
                  <a:ext uri="{FF2B5EF4-FFF2-40B4-BE49-F238E27FC236}">
                    <a16:creationId xmlns:a16="http://schemas.microsoft.com/office/drawing/2014/main" id="{B2191E32-0378-F4E9-8525-67617E99CF10}"/>
                  </a:ext>
                </a:extLst>
              </p:cNvPr>
              <p:cNvPicPr/>
              <p:nvPr/>
            </p:nvPicPr>
            <p:blipFill>
              <a:blip r:embed="rId6"/>
              <a:stretch>
                <a:fillRect/>
              </a:stretch>
            </p:blipFill>
            <p:spPr>
              <a:xfrm>
                <a:off x="1129022" y="1916981"/>
                <a:ext cx="8369328" cy="3583764"/>
              </a:xfrm>
              <a:prstGeom prst="rect">
                <a:avLst/>
              </a:prstGeom>
            </p:spPr>
          </p:pic>
        </mc:Fallback>
      </mc:AlternateContent>
      <p:sp>
        <p:nvSpPr>
          <p:cNvPr id="4" name="Title 1">
            <a:extLst>
              <a:ext uri="{FF2B5EF4-FFF2-40B4-BE49-F238E27FC236}">
                <a16:creationId xmlns:a16="http://schemas.microsoft.com/office/drawing/2014/main" id="{90B0D2E9-8C30-DCE4-72C7-EB0E57C3DE96}"/>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Demo – HLAT in action on 24H2</a:t>
            </a:r>
          </a:p>
        </p:txBody>
      </p:sp>
    </p:spTree>
    <p:extLst>
      <p:ext uri="{BB962C8B-B14F-4D97-AF65-F5344CB8AC3E}">
        <p14:creationId xmlns:p14="http://schemas.microsoft.com/office/powerpoint/2010/main" val="359004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066800"/>
            <a:ext cx="10515600" cy="5110163"/>
          </a:xfrm>
        </p:spPr>
        <p:txBody>
          <a:bodyPr>
            <a:normAutofit/>
          </a:bodyPr>
          <a:lstStyle/>
          <a:p>
            <a:r>
              <a:rPr lang="en-US" sz="2400"/>
              <a:t>Changing PT contents has no effect</a:t>
            </a:r>
          </a:p>
          <a:p>
            <a:r>
              <a:rPr lang="en-US" sz="2400"/>
              <a:t>Changing CR3 has no effect</a:t>
            </a:r>
          </a:p>
          <a:p>
            <a:endParaRPr lang="en-US" sz="2400"/>
          </a:p>
          <a:p>
            <a:endParaRPr lang="en-US" sz="2400"/>
          </a:p>
          <a:p>
            <a:endParaRPr lang="en-US" sz="2400"/>
          </a:p>
          <a:p>
            <a:r>
              <a:rPr lang="en-US" sz="2400"/>
              <a:t>Performant</a:t>
            </a:r>
          </a:p>
          <a:p>
            <a:pPr lvl="1"/>
            <a:r>
              <a:rPr lang="en-US"/>
              <a:t>No interception needed</a:t>
            </a:r>
          </a:p>
        </p:txBody>
      </p:sp>
      <p:graphicFrame>
        <p:nvGraphicFramePr>
          <p:cNvPr id="4" name="Table 3">
            <a:extLst>
              <a:ext uri="{FF2B5EF4-FFF2-40B4-BE49-F238E27FC236}">
                <a16:creationId xmlns:a16="http://schemas.microsoft.com/office/drawing/2014/main" id="{1E7D56A7-DC3C-3561-52AD-78ECA594453F}"/>
              </a:ext>
            </a:extLst>
          </p:cNvPr>
          <p:cNvGraphicFramePr>
            <a:graphicFrameLocks noGrp="1"/>
          </p:cNvGraphicFramePr>
          <p:nvPr>
            <p:extLst>
              <p:ext uri="{D42A27DB-BD31-4B8C-83A1-F6EECF244321}">
                <p14:modId xmlns:p14="http://schemas.microsoft.com/office/powerpoint/2010/main" val="1758177973"/>
              </p:ext>
            </p:extLst>
          </p:nvPr>
        </p:nvGraphicFramePr>
        <p:xfrm>
          <a:off x="1152941" y="2054733"/>
          <a:ext cx="10429459" cy="1280160"/>
        </p:xfrm>
        <a:graphic>
          <a:graphicData uri="http://schemas.openxmlformats.org/drawingml/2006/table">
            <a:tbl>
              <a:tblPr firstCol="1" bandRow="1">
                <a:tableStyleId>{5C22544A-7EE6-4342-B048-85BDC9FD1C3A}</a:tableStyleId>
              </a:tblPr>
              <a:tblGrid>
                <a:gridCol w="2165774">
                  <a:extLst>
                    <a:ext uri="{9D8B030D-6E8A-4147-A177-3AD203B41FA5}">
                      <a16:colId xmlns:a16="http://schemas.microsoft.com/office/drawing/2014/main" val="3845467779"/>
                    </a:ext>
                  </a:extLst>
                </a:gridCol>
                <a:gridCol w="4595925">
                  <a:extLst>
                    <a:ext uri="{9D8B030D-6E8A-4147-A177-3AD203B41FA5}">
                      <a16:colId xmlns:a16="http://schemas.microsoft.com/office/drawing/2014/main" val="2396759788"/>
                    </a:ext>
                  </a:extLst>
                </a:gridCol>
                <a:gridCol w="3667760">
                  <a:extLst>
                    <a:ext uri="{9D8B030D-6E8A-4147-A177-3AD203B41FA5}">
                      <a16:colId xmlns:a16="http://schemas.microsoft.com/office/drawing/2014/main" val="2603727917"/>
                    </a:ext>
                  </a:extLst>
                </a:gridCol>
              </a:tblGrid>
              <a:tr h="152661">
                <a:tc>
                  <a:txBody>
                    <a:bodyPr/>
                    <a:lstStyle/>
                    <a:p>
                      <a:r>
                        <a:rPr lang="en-US"/>
                        <a:t>How to remap</a:t>
                      </a:r>
                    </a:p>
                  </a:txBody>
                  <a:tcPr/>
                </a:tc>
                <a:tc>
                  <a:txBody>
                    <a:bodyPr/>
                    <a:lstStyle/>
                    <a:p>
                      <a:r>
                        <a:rPr lang="en-US"/>
                        <a:t>Modify PT entry</a:t>
                      </a:r>
                    </a:p>
                  </a:txBody>
                  <a:tcPr/>
                </a:tc>
                <a:tc>
                  <a:txBody>
                    <a:bodyPr/>
                    <a:lstStyle/>
                    <a:p>
                      <a:r>
                        <a:rPr lang="en-US"/>
                        <a:t>Modify CR3</a:t>
                      </a:r>
                    </a:p>
                  </a:txBody>
                  <a:tcPr/>
                </a:tc>
                <a:extLst>
                  <a:ext uri="{0D108BD9-81ED-4DB2-BD59-A6C34878D82A}">
                    <a16:rowId xmlns:a16="http://schemas.microsoft.com/office/drawing/2014/main" val="3124455187"/>
                  </a:ext>
                </a:extLst>
              </a:tr>
              <a:tr h="267157">
                <a:tc>
                  <a:txBody>
                    <a:bodyPr/>
                    <a:lstStyle/>
                    <a:p>
                      <a:r>
                        <a:rPr lang="en-US"/>
                        <a:t>With HLAT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 effect. </a:t>
                      </a:r>
                      <a:br>
                        <a:rPr lang="en-US"/>
                      </a:br>
                      <a:r>
                        <a:rPr lang="en-US"/>
                        <a:t>No guest-managed PT is used.</a:t>
                      </a:r>
                      <a:br>
                        <a:rPr lang="en-US"/>
                      </a:br>
                      <a:r>
                        <a:rPr lang="en-US"/>
                        <a:t>No interception by HV occurs.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 effect.</a:t>
                      </a:r>
                      <a:br>
                        <a:rPr lang="en-US"/>
                      </a:br>
                      <a:r>
                        <a:rPr lang="en-US"/>
                        <a:t>No CR3 is used. </a:t>
                      </a:r>
                      <a:br>
                        <a:rPr lang="en-US"/>
                      </a:br>
                      <a:r>
                        <a:rPr lang="en-US"/>
                        <a:t>No interception by HV occurs.</a:t>
                      </a:r>
                    </a:p>
                  </a:txBody>
                  <a:tcPr/>
                </a:tc>
                <a:extLst>
                  <a:ext uri="{0D108BD9-81ED-4DB2-BD59-A6C34878D82A}">
                    <a16:rowId xmlns:a16="http://schemas.microsoft.com/office/drawing/2014/main" val="314831093"/>
                  </a:ext>
                </a:extLst>
              </a:tr>
            </a:tbl>
          </a:graphicData>
        </a:graphic>
      </p:graphicFrame>
      <p:sp>
        <p:nvSpPr>
          <p:cNvPr id="5" name="Title 1">
            <a:extLst>
              <a:ext uri="{FF2B5EF4-FFF2-40B4-BE49-F238E27FC236}">
                <a16:creationId xmlns:a16="http://schemas.microsoft.com/office/drawing/2014/main" id="{7F8AF46C-50EE-E39C-0BCC-02AACEF7BC1D}"/>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How HLAT prevents the remapping attacks</a:t>
            </a:r>
          </a:p>
        </p:txBody>
      </p:sp>
    </p:spTree>
    <p:extLst>
      <p:ext uri="{BB962C8B-B14F-4D97-AF65-F5344CB8AC3E}">
        <p14:creationId xmlns:p14="http://schemas.microsoft.com/office/powerpoint/2010/main" val="390626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247157"/>
            <a:ext cx="10795000" cy="4929806"/>
          </a:xfrm>
        </p:spPr>
        <p:txBody>
          <a:bodyPr>
            <a:normAutofit/>
          </a:bodyPr>
          <a:lstStyle/>
          <a:p>
            <a:r>
              <a:rPr lang="en-US" sz="2400"/>
              <a:t>HLAT prefix size VMCS to enable HLAT for KM address-only</a:t>
            </a:r>
          </a:p>
          <a:p>
            <a:r>
              <a:rPr lang="en-US" sz="2400"/>
              <a:t>Restart bit to enable HLAT with page graduality</a:t>
            </a:r>
          </a:p>
          <a:p>
            <a:r>
              <a:rPr lang="en-US" sz="2400"/>
              <a:t>Allows the OS to manage most of non-security sensitive VA -&gt; GPA translations</a:t>
            </a:r>
          </a:p>
        </p:txBody>
      </p:sp>
      <p:cxnSp>
        <p:nvCxnSpPr>
          <p:cNvPr id="4" name="Straight Connector 3">
            <a:extLst>
              <a:ext uri="{FF2B5EF4-FFF2-40B4-BE49-F238E27FC236}">
                <a16:creationId xmlns:a16="http://schemas.microsoft.com/office/drawing/2014/main" id="{8E31D7A3-1977-E216-B0BB-2043B13A9F64}"/>
              </a:ext>
            </a:extLst>
          </p:cNvPr>
          <p:cNvCxnSpPr/>
          <p:nvPr/>
        </p:nvCxnSpPr>
        <p:spPr>
          <a:xfrm>
            <a:off x="2133600" y="32850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A319646-486A-348D-EACC-58F07D896B06}"/>
              </a:ext>
            </a:extLst>
          </p:cNvPr>
          <p:cNvCxnSpPr/>
          <p:nvPr/>
        </p:nvCxnSpPr>
        <p:spPr>
          <a:xfrm>
            <a:off x="2540000" y="32850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1FB2035-38A2-A557-75D0-8E7DD3288DC1}"/>
              </a:ext>
            </a:extLst>
          </p:cNvPr>
          <p:cNvCxnSpPr/>
          <p:nvPr/>
        </p:nvCxnSpPr>
        <p:spPr>
          <a:xfrm>
            <a:off x="5919922" y="32850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2F9A3F4-2F38-189A-957E-39AE9B087AD1}"/>
              </a:ext>
            </a:extLst>
          </p:cNvPr>
          <p:cNvCxnSpPr/>
          <p:nvPr/>
        </p:nvCxnSpPr>
        <p:spPr>
          <a:xfrm>
            <a:off x="6326322" y="3285067"/>
            <a:ext cx="0" cy="25400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8E77621-E4A1-FA3D-635A-5694A5031B1B}"/>
              </a:ext>
            </a:extLst>
          </p:cNvPr>
          <p:cNvSpPr txBox="1"/>
          <p:nvPr/>
        </p:nvSpPr>
        <p:spPr>
          <a:xfrm>
            <a:off x="2100841" y="2915735"/>
            <a:ext cx="446917" cy="369332"/>
          </a:xfrm>
          <a:prstGeom prst="rect">
            <a:avLst/>
          </a:prstGeom>
          <a:noFill/>
        </p:spPr>
        <p:txBody>
          <a:bodyPr wrap="none" rtlCol="0">
            <a:spAutoFit/>
          </a:bodyPr>
          <a:lstStyle/>
          <a:p>
            <a:r>
              <a:rPr lang="en-US"/>
              <a:t>VA</a:t>
            </a:r>
          </a:p>
        </p:txBody>
      </p:sp>
      <p:sp>
        <p:nvSpPr>
          <p:cNvPr id="12" name="TextBox 11">
            <a:extLst>
              <a:ext uri="{FF2B5EF4-FFF2-40B4-BE49-F238E27FC236}">
                <a16:creationId xmlns:a16="http://schemas.microsoft.com/office/drawing/2014/main" id="{B50AF9C8-B41C-1593-2E79-D705F4456CA1}"/>
              </a:ext>
            </a:extLst>
          </p:cNvPr>
          <p:cNvSpPr txBox="1"/>
          <p:nvPr/>
        </p:nvSpPr>
        <p:spPr>
          <a:xfrm>
            <a:off x="5802494" y="2915735"/>
            <a:ext cx="606000" cy="369332"/>
          </a:xfrm>
          <a:prstGeom prst="rect">
            <a:avLst/>
          </a:prstGeom>
          <a:noFill/>
        </p:spPr>
        <p:txBody>
          <a:bodyPr wrap="none" rtlCol="0">
            <a:spAutoFit/>
          </a:bodyPr>
          <a:lstStyle/>
          <a:p>
            <a:r>
              <a:rPr lang="en-US"/>
              <a:t>GPA</a:t>
            </a:r>
          </a:p>
        </p:txBody>
      </p:sp>
      <p:sp>
        <p:nvSpPr>
          <p:cNvPr id="31" name="Rectangle 30">
            <a:extLst>
              <a:ext uri="{FF2B5EF4-FFF2-40B4-BE49-F238E27FC236}">
                <a16:creationId xmlns:a16="http://schemas.microsoft.com/office/drawing/2014/main" id="{E601A6FF-BEC0-2461-FAAD-C617AE5FB537}"/>
              </a:ext>
            </a:extLst>
          </p:cNvPr>
          <p:cNvSpPr/>
          <p:nvPr/>
        </p:nvSpPr>
        <p:spPr>
          <a:xfrm>
            <a:off x="5933840" y="4964014"/>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19DFBF9-1724-BF5F-C970-FE0E97A9F493}"/>
              </a:ext>
            </a:extLst>
          </p:cNvPr>
          <p:cNvSpPr/>
          <p:nvPr/>
        </p:nvSpPr>
        <p:spPr>
          <a:xfrm>
            <a:off x="5933840" y="3480058"/>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C07EE44-6167-3027-EE37-8850CB7C8E67}"/>
              </a:ext>
            </a:extLst>
          </p:cNvPr>
          <p:cNvCxnSpPr/>
          <p:nvPr/>
        </p:nvCxnSpPr>
        <p:spPr>
          <a:xfrm>
            <a:off x="1493520" y="4561840"/>
            <a:ext cx="1280160" cy="0"/>
          </a:xfrm>
          <a:prstGeom prst="line">
            <a:avLst/>
          </a:prstGeom>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C01522BF-3C72-3BFB-D66F-9AFC530F4758}"/>
              </a:ext>
            </a:extLst>
          </p:cNvPr>
          <p:cNvSpPr txBox="1"/>
          <p:nvPr/>
        </p:nvSpPr>
        <p:spPr>
          <a:xfrm>
            <a:off x="1581332" y="4561840"/>
            <a:ext cx="447558" cy="307777"/>
          </a:xfrm>
          <a:prstGeom prst="rect">
            <a:avLst/>
          </a:prstGeom>
          <a:noFill/>
        </p:spPr>
        <p:txBody>
          <a:bodyPr wrap="none" rtlCol="0">
            <a:spAutoFit/>
          </a:bodyPr>
          <a:lstStyle/>
          <a:p>
            <a:r>
              <a:rPr lang="en-US" sz="1400"/>
              <a:t>UM</a:t>
            </a:r>
          </a:p>
        </p:txBody>
      </p:sp>
      <p:sp>
        <p:nvSpPr>
          <p:cNvPr id="76" name="TextBox 75">
            <a:extLst>
              <a:ext uri="{FF2B5EF4-FFF2-40B4-BE49-F238E27FC236}">
                <a16:creationId xmlns:a16="http://schemas.microsoft.com/office/drawing/2014/main" id="{0B7480E9-6A05-0085-1C43-26ED2D47630C}"/>
              </a:ext>
            </a:extLst>
          </p:cNvPr>
          <p:cNvSpPr txBox="1"/>
          <p:nvPr/>
        </p:nvSpPr>
        <p:spPr>
          <a:xfrm>
            <a:off x="1581332" y="4254062"/>
            <a:ext cx="428322" cy="307777"/>
          </a:xfrm>
          <a:prstGeom prst="rect">
            <a:avLst/>
          </a:prstGeom>
          <a:noFill/>
        </p:spPr>
        <p:txBody>
          <a:bodyPr wrap="square" rtlCol="0">
            <a:spAutoFit/>
          </a:bodyPr>
          <a:lstStyle/>
          <a:p>
            <a:r>
              <a:rPr lang="en-US" sz="1400"/>
              <a:t>KM</a:t>
            </a:r>
          </a:p>
        </p:txBody>
      </p:sp>
      <p:sp>
        <p:nvSpPr>
          <p:cNvPr id="77" name="Right Brace 76">
            <a:extLst>
              <a:ext uri="{FF2B5EF4-FFF2-40B4-BE49-F238E27FC236}">
                <a16:creationId xmlns:a16="http://schemas.microsoft.com/office/drawing/2014/main" id="{2F57DD70-A68F-C07C-C1D0-F4131D336729}"/>
              </a:ext>
            </a:extLst>
          </p:cNvPr>
          <p:cNvSpPr/>
          <p:nvPr/>
        </p:nvSpPr>
        <p:spPr>
          <a:xfrm>
            <a:off x="2624735" y="4622800"/>
            <a:ext cx="252391" cy="11717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6DB29AB6-FB9D-53C1-6A6E-8FE8E54D6EFA}"/>
              </a:ext>
            </a:extLst>
          </p:cNvPr>
          <p:cNvSpPr txBox="1"/>
          <p:nvPr/>
        </p:nvSpPr>
        <p:spPr>
          <a:xfrm>
            <a:off x="3658557" y="4911640"/>
            <a:ext cx="1738425" cy="307777"/>
          </a:xfrm>
          <a:prstGeom prst="rect">
            <a:avLst/>
          </a:prstGeom>
          <a:noFill/>
        </p:spPr>
        <p:txBody>
          <a:bodyPr wrap="none" rtlCol="0">
            <a:spAutoFit/>
          </a:bodyPr>
          <a:lstStyle/>
          <a:p>
            <a:r>
              <a:rPr lang="en-US" sz="1400"/>
              <a:t>Guest-managed PTs</a:t>
            </a:r>
          </a:p>
        </p:txBody>
      </p:sp>
      <p:cxnSp>
        <p:nvCxnSpPr>
          <p:cNvPr id="80" name="Straight Arrow Connector 79">
            <a:extLst>
              <a:ext uri="{FF2B5EF4-FFF2-40B4-BE49-F238E27FC236}">
                <a16:creationId xmlns:a16="http://schemas.microsoft.com/office/drawing/2014/main" id="{2F3E0DAE-9FBB-9840-44C3-458AA9D4F24A}"/>
              </a:ext>
            </a:extLst>
          </p:cNvPr>
          <p:cNvCxnSpPr>
            <a:cxnSpLocks/>
          </p:cNvCxnSpPr>
          <p:nvPr/>
        </p:nvCxnSpPr>
        <p:spPr>
          <a:xfrm flipV="1">
            <a:off x="3040934" y="5185754"/>
            <a:ext cx="2761560" cy="176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Right Brace 82">
            <a:extLst>
              <a:ext uri="{FF2B5EF4-FFF2-40B4-BE49-F238E27FC236}">
                <a16:creationId xmlns:a16="http://schemas.microsoft.com/office/drawing/2014/main" id="{464F4989-661E-9B36-4B7C-885DE9C3FB7E}"/>
              </a:ext>
            </a:extLst>
          </p:cNvPr>
          <p:cNvSpPr/>
          <p:nvPr/>
        </p:nvSpPr>
        <p:spPr>
          <a:xfrm>
            <a:off x="2624735" y="3322586"/>
            <a:ext cx="252391" cy="1171785"/>
          </a:xfrm>
          <a:prstGeom prst="rightBrace">
            <a:avLst/>
          </a:prstGeom>
          <a:solidFill>
            <a:srgbClr val="FF0000"/>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Right Brace 83">
            <a:extLst>
              <a:ext uri="{FF2B5EF4-FFF2-40B4-BE49-F238E27FC236}">
                <a16:creationId xmlns:a16="http://schemas.microsoft.com/office/drawing/2014/main" id="{BD3C020D-5713-31A4-456E-A8CE17B511AF}"/>
              </a:ext>
            </a:extLst>
          </p:cNvPr>
          <p:cNvSpPr/>
          <p:nvPr/>
        </p:nvSpPr>
        <p:spPr>
          <a:xfrm>
            <a:off x="3355895" y="3322587"/>
            <a:ext cx="252390" cy="3077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Right Brace 84">
            <a:extLst>
              <a:ext uri="{FF2B5EF4-FFF2-40B4-BE49-F238E27FC236}">
                <a16:creationId xmlns:a16="http://schemas.microsoft.com/office/drawing/2014/main" id="{39C17660-294E-7059-D14F-A5E0DC783F9C}"/>
              </a:ext>
            </a:extLst>
          </p:cNvPr>
          <p:cNvSpPr/>
          <p:nvPr/>
        </p:nvSpPr>
        <p:spPr>
          <a:xfrm>
            <a:off x="3355894" y="3667670"/>
            <a:ext cx="269525" cy="492456"/>
          </a:xfrm>
          <a:prstGeom prst="rightBrace">
            <a:avLst/>
          </a:prstGeom>
          <a:solidFill>
            <a:srgbClr val="FF0000"/>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Right Brace 85">
            <a:extLst>
              <a:ext uri="{FF2B5EF4-FFF2-40B4-BE49-F238E27FC236}">
                <a16:creationId xmlns:a16="http://schemas.microsoft.com/office/drawing/2014/main" id="{DEEA214E-D0E6-2FF3-8C8E-680B1759C69F}"/>
              </a:ext>
            </a:extLst>
          </p:cNvPr>
          <p:cNvSpPr/>
          <p:nvPr/>
        </p:nvSpPr>
        <p:spPr>
          <a:xfrm>
            <a:off x="3355895" y="4186594"/>
            <a:ext cx="252390" cy="3077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7ADE14F9-5D1C-DAD9-FC43-F2CCD8BA7FAE}"/>
              </a:ext>
            </a:extLst>
          </p:cNvPr>
          <p:cNvSpPr txBox="1"/>
          <p:nvPr/>
        </p:nvSpPr>
        <p:spPr>
          <a:xfrm>
            <a:off x="3642891" y="3589248"/>
            <a:ext cx="1497846" cy="307777"/>
          </a:xfrm>
          <a:prstGeom prst="rect">
            <a:avLst/>
          </a:prstGeom>
          <a:noFill/>
        </p:spPr>
        <p:txBody>
          <a:bodyPr wrap="none" rtlCol="0">
            <a:spAutoFit/>
          </a:bodyPr>
          <a:lstStyle/>
          <a:p>
            <a:r>
              <a:rPr lang="en-US" sz="1400">
                <a:solidFill>
                  <a:srgbClr val="FF0000"/>
                </a:solidFill>
              </a:rPr>
              <a:t>HV-managed PTs</a:t>
            </a:r>
          </a:p>
        </p:txBody>
      </p:sp>
      <p:sp>
        <p:nvSpPr>
          <p:cNvPr id="91" name="TextBox 90">
            <a:extLst>
              <a:ext uri="{FF2B5EF4-FFF2-40B4-BE49-F238E27FC236}">
                <a16:creationId xmlns:a16="http://schemas.microsoft.com/office/drawing/2014/main" id="{C8419546-1ECC-9287-CF6F-52DEF76AD9A5}"/>
              </a:ext>
            </a:extLst>
          </p:cNvPr>
          <p:cNvSpPr txBox="1"/>
          <p:nvPr/>
        </p:nvSpPr>
        <p:spPr>
          <a:xfrm>
            <a:off x="3642891" y="3152934"/>
            <a:ext cx="1738425" cy="307777"/>
          </a:xfrm>
          <a:prstGeom prst="rect">
            <a:avLst/>
          </a:prstGeom>
          <a:noFill/>
        </p:spPr>
        <p:txBody>
          <a:bodyPr wrap="none" rtlCol="0">
            <a:spAutoFit/>
          </a:bodyPr>
          <a:lstStyle/>
          <a:p>
            <a:r>
              <a:rPr lang="en-US" sz="1400"/>
              <a:t>Guest-managed PTs</a:t>
            </a:r>
          </a:p>
        </p:txBody>
      </p:sp>
      <p:cxnSp>
        <p:nvCxnSpPr>
          <p:cNvPr id="96" name="Straight Arrow Connector 95">
            <a:extLst>
              <a:ext uri="{FF2B5EF4-FFF2-40B4-BE49-F238E27FC236}">
                <a16:creationId xmlns:a16="http://schemas.microsoft.com/office/drawing/2014/main" id="{F48AE706-6358-7888-8A91-17161B99253F}"/>
              </a:ext>
            </a:extLst>
          </p:cNvPr>
          <p:cNvCxnSpPr>
            <a:cxnSpLocks/>
          </p:cNvCxnSpPr>
          <p:nvPr/>
        </p:nvCxnSpPr>
        <p:spPr>
          <a:xfrm>
            <a:off x="3712962" y="3460711"/>
            <a:ext cx="208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6A9371FE-50E0-EB10-6BD2-EC6E4BF20C0B}"/>
              </a:ext>
            </a:extLst>
          </p:cNvPr>
          <p:cNvSpPr txBox="1"/>
          <p:nvPr/>
        </p:nvSpPr>
        <p:spPr>
          <a:xfrm>
            <a:off x="3642891" y="4043042"/>
            <a:ext cx="1738425" cy="307777"/>
          </a:xfrm>
          <a:prstGeom prst="rect">
            <a:avLst/>
          </a:prstGeom>
          <a:noFill/>
        </p:spPr>
        <p:txBody>
          <a:bodyPr wrap="none" rtlCol="0">
            <a:spAutoFit/>
          </a:bodyPr>
          <a:lstStyle/>
          <a:p>
            <a:r>
              <a:rPr lang="en-US" sz="1400"/>
              <a:t>Guest-managed PTs</a:t>
            </a:r>
          </a:p>
        </p:txBody>
      </p:sp>
      <p:cxnSp>
        <p:nvCxnSpPr>
          <p:cNvPr id="99" name="Straight Arrow Connector 98">
            <a:extLst>
              <a:ext uri="{FF2B5EF4-FFF2-40B4-BE49-F238E27FC236}">
                <a16:creationId xmlns:a16="http://schemas.microsoft.com/office/drawing/2014/main" id="{2A02A974-71B1-29DB-FCEA-A36F2ACF8BDC}"/>
              </a:ext>
            </a:extLst>
          </p:cNvPr>
          <p:cNvCxnSpPr>
            <a:cxnSpLocks/>
          </p:cNvCxnSpPr>
          <p:nvPr/>
        </p:nvCxnSpPr>
        <p:spPr>
          <a:xfrm>
            <a:off x="3712962" y="4350819"/>
            <a:ext cx="208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57913D40-C5DC-6FC2-8045-84F6F53A6641}"/>
              </a:ext>
            </a:extLst>
          </p:cNvPr>
          <p:cNvCxnSpPr>
            <a:cxnSpLocks/>
          </p:cNvCxnSpPr>
          <p:nvPr/>
        </p:nvCxnSpPr>
        <p:spPr>
          <a:xfrm>
            <a:off x="3712962" y="3897025"/>
            <a:ext cx="208953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C0EC89AF-89B3-A059-9E54-9971E491B331}"/>
              </a:ext>
            </a:extLst>
          </p:cNvPr>
          <p:cNvSpPr txBox="1"/>
          <p:nvPr/>
        </p:nvSpPr>
        <p:spPr>
          <a:xfrm>
            <a:off x="2866938" y="3333335"/>
            <a:ext cx="606000" cy="307777"/>
          </a:xfrm>
          <a:prstGeom prst="rect">
            <a:avLst/>
          </a:prstGeom>
          <a:noFill/>
        </p:spPr>
        <p:txBody>
          <a:bodyPr wrap="square" rtlCol="0">
            <a:spAutoFit/>
          </a:bodyPr>
          <a:lstStyle/>
          <a:p>
            <a:r>
              <a:rPr lang="en-US" sz="1400"/>
              <a:t>R=1</a:t>
            </a:r>
          </a:p>
        </p:txBody>
      </p:sp>
      <p:sp>
        <p:nvSpPr>
          <p:cNvPr id="103" name="TextBox 102">
            <a:extLst>
              <a:ext uri="{FF2B5EF4-FFF2-40B4-BE49-F238E27FC236}">
                <a16:creationId xmlns:a16="http://schemas.microsoft.com/office/drawing/2014/main" id="{AE327835-C682-27CE-9487-588C105EF3FB}"/>
              </a:ext>
            </a:extLst>
          </p:cNvPr>
          <p:cNvSpPr txBox="1"/>
          <p:nvPr/>
        </p:nvSpPr>
        <p:spPr>
          <a:xfrm>
            <a:off x="2866938" y="3750298"/>
            <a:ext cx="524750" cy="307777"/>
          </a:xfrm>
          <a:prstGeom prst="rect">
            <a:avLst/>
          </a:prstGeom>
          <a:noFill/>
        </p:spPr>
        <p:txBody>
          <a:bodyPr wrap="square" rtlCol="0">
            <a:spAutoFit/>
          </a:bodyPr>
          <a:lstStyle/>
          <a:p>
            <a:r>
              <a:rPr lang="en-US" sz="1400"/>
              <a:t>R=0</a:t>
            </a:r>
          </a:p>
        </p:txBody>
      </p:sp>
      <p:sp>
        <p:nvSpPr>
          <p:cNvPr id="104" name="TextBox 103">
            <a:extLst>
              <a:ext uri="{FF2B5EF4-FFF2-40B4-BE49-F238E27FC236}">
                <a16:creationId xmlns:a16="http://schemas.microsoft.com/office/drawing/2014/main" id="{B70FA3FD-4FCE-E434-3948-79ECBE3D2B75}"/>
              </a:ext>
            </a:extLst>
          </p:cNvPr>
          <p:cNvSpPr txBox="1"/>
          <p:nvPr/>
        </p:nvSpPr>
        <p:spPr>
          <a:xfrm>
            <a:off x="2866938" y="4197342"/>
            <a:ext cx="606000" cy="307777"/>
          </a:xfrm>
          <a:prstGeom prst="rect">
            <a:avLst/>
          </a:prstGeom>
          <a:noFill/>
        </p:spPr>
        <p:txBody>
          <a:bodyPr wrap="square" rtlCol="0">
            <a:spAutoFit/>
          </a:bodyPr>
          <a:lstStyle/>
          <a:p>
            <a:r>
              <a:rPr lang="en-US" sz="1400"/>
              <a:t>R=1</a:t>
            </a:r>
          </a:p>
        </p:txBody>
      </p:sp>
      <p:cxnSp>
        <p:nvCxnSpPr>
          <p:cNvPr id="106" name="Straight Arrow Connector 105">
            <a:extLst>
              <a:ext uri="{FF2B5EF4-FFF2-40B4-BE49-F238E27FC236}">
                <a16:creationId xmlns:a16="http://schemas.microsoft.com/office/drawing/2014/main" id="{1D041825-3903-F590-9779-ABDAF6C3D483}"/>
              </a:ext>
            </a:extLst>
          </p:cNvPr>
          <p:cNvCxnSpPr>
            <a:cxnSpLocks/>
          </p:cNvCxnSpPr>
          <p:nvPr/>
        </p:nvCxnSpPr>
        <p:spPr>
          <a:xfrm>
            <a:off x="6527282" y="4350819"/>
            <a:ext cx="208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31C3955-03FC-EDD3-5A7F-6CC998C333D4}"/>
              </a:ext>
            </a:extLst>
          </p:cNvPr>
          <p:cNvSpPr txBox="1"/>
          <p:nvPr/>
        </p:nvSpPr>
        <p:spPr>
          <a:xfrm>
            <a:off x="7005340" y="4062724"/>
            <a:ext cx="1069203" cy="307777"/>
          </a:xfrm>
          <a:prstGeom prst="rect">
            <a:avLst/>
          </a:prstGeom>
          <a:noFill/>
        </p:spPr>
        <p:txBody>
          <a:bodyPr wrap="none" rtlCol="0">
            <a:spAutoFit/>
          </a:bodyPr>
          <a:lstStyle/>
          <a:p>
            <a:r>
              <a:rPr lang="en-US" sz="1400"/>
              <a:t>EPTs (SLAT)</a:t>
            </a:r>
          </a:p>
        </p:txBody>
      </p:sp>
      <p:cxnSp>
        <p:nvCxnSpPr>
          <p:cNvPr id="108" name="Straight Connector 107">
            <a:extLst>
              <a:ext uri="{FF2B5EF4-FFF2-40B4-BE49-F238E27FC236}">
                <a16:creationId xmlns:a16="http://schemas.microsoft.com/office/drawing/2014/main" id="{990D6353-39D9-4FBD-4043-2618351C4F74}"/>
              </a:ext>
            </a:extLst>
          </p:cNvPr>
          <p:cNvCxnSpPr/>
          <p:nvPr/>
        </p:nvCxnSpPr>
        <p:spPr>
          <a:xfrm>
            <a:off x="8926230" y="3285067"/>
            <a:ext cx="0" cy="254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0934BB01-1347-81DE-74B5-FF9705B75D98}"/>
              </a:ext>
            </a:extLst>
          </p:cNvPr>
          <p:cNvCxnSpPr/>
          <p:nvPr/>
        </p:nvCxnSpPr>
        <p:spPr>
          <a:xfrm>
            <a:off x="9332630" y="3285067"/>
            <a:ext cx="0" cy="2540000"/>
          </a:xfrm>
          <a:prstGeom prst="line">
            <a:avLst/>
          </a:prstGeom>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BF2208D9-48C2-2C3A-0613-25FEB8E3EDD3}"/>
              </a:ext>
            </a:extLst>
          </p:cNvPr>
          <p:cNvSpPr txBox="1"/>
          <p:nvPr/>
        </p:nvSpPr>
        <p:spPr>
          <a:xfrm>
            <a:off x="8808802" y="2915735"/>
            <a:ext cx="572336" cy="369332"/>
          </a:xfrm>
          <a:prstGeom prst="rect">
            <a:avLst/>
          </a:prstGeom>
          <a:noFill/>
        </p:spPr>
        <p:txBody>
          <a:bodyPr wrap="none" rtlCol="0">
            <a:spAutoFit/>
          </a:bodyPr>
          <a:lstStyle/>
          <a:p>
            <a:r>
              <a:rPr lang="en-US"/>
              <a:t>SPA</a:t>
            </a:r>
          </a:p>
        </p:txBody>
      </p:sp>
      <p:sp>
        <p:nvSpPr>
          <p:cNvPr id="111" name="Rectangle 110">
            <a:extLst>
              <a:ext uri="{FF2B5EF4-FFF2-40B4-BE49-F238E27FC236}">
                <a16:creationId xmlns:a16="http://schemas.microsoft.com/office/drawing/2014/main" id="{5C671E4F-DBF2-BB9E-3AEB-9BC661AE8501}"/>
              </a:ext>
            </a:extLst>
          </p:cNvPr>
          <p:cNvSpPr/>
          <p:nvPr/>
        </p:nvSpPr>
        <p:spPr>
          <a:xfrm>
            <a:off x="8940148" y="4964014"/>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785E182-9E37-1B47-42C5-6D5CCA32C608}"/>
              </a:ext>
            </a:extLst>
          </p:cNvPr>
          <p:cNvSpPr/>
          <p:nvPr/>
        </p:nvSpPr>
        <p:spPr>
          <a:xfrm>
            <a:off x="8940148" y="3480058"/>
            <a:ext cx="228674" cy="267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DDD9AA-A6FC-92BB-EE71-72524F67EAD9}"/>
              </a:ext>
            </a:extLst>
          </p:cNvPr>
          <p:cNvSpPr txBox="1"/>
          <p:nvPr/>
        </p:nvSpPr>
        <p:spPr>
          <a:xfrm>
            <a:off x="2495857" y="3036130"/>
            <a:ext cx="1396407" cy="307777"/>
          </a:xfrm>
          <a:prstGeom prst="rect">
            <a:avLst/>
          </a:prstGeom>
          <a:noFill/>
        </p:spPr>
        <p:txBody>
          <a:bodyPr wrap="square" rtlCol="0">
            <a:spAutoFit/>
          </a:bodyPr>
          <a:lstStyle/>
          <a:p>
            <a:r>
              <a:rPr lang="en-US" sz="1400"/>
              <a:t>PrefixSize=1</a:t>
            </a:r>
          </a:p>
        </p:txBody>
      </p:sp>
      <p:sp>
        <p:nvSpPr>
          <p:cNvPr id="9" name="Rectangle 8">
            <a:extLst>
              <a:ext uri="{FF2B5EF4-FFF2-40B4-BE49-F238E27FC236}">
                <a16:creationId xmlns:a16="http://schemas.microsoft.com/office/drawing/2014/main" id="{DB833650-5248-5E2A-4234-9B153A4F942D}"/>
              </a:ext>
            </a:extLst>
          </p:cNvPr>
          <p:cNvSpPr/>
          <p:nvPr/>
        </p:nvSpPr>
        <p:spPr>
          <a:xfrm>
            <a:off x="2133600" y="3670366"/>
            <a:ext cx="406401" cy="489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EE8E14-E8A7-662B-EFD9-D34FC8954ABB}"/>
              </a:ext>
            </a:extLst>
          </p:cNvPr>
          <p:cNvSpPr/>
          <p:nvPr/>
        </p:nvSpPr>
        <p:spPr>
          <a:xfrm>
            <a:off x="5918797" y="3670366"/>
            <a:ext cx="406401" cy="489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3F4574-22A5-740D-706D-89423453040E}"/>
              </a:ext>
            </a:extLst>
          </p:cNvPr>
          <p:cNvSpPr/>
          <p:nvPr/>
        </p:nvSpPr>
        <p:spPr>
          <a:xfrm>
            <a:off x="8924246" y="3670366"/>
            <a:ext cx="406401" cy="489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4F60F7BF-C477-4094-FECD-EBE617F9F919}"/>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Configuring HLAT ranges</a:t>
            </a:r>
          </a:p>
        </p:txBody>
      </p:sp>
    </p:spTree>
    <p:extLst>
      <p:ext uri="{BB962C8B-B14F-4D97-AF65-F5344CB8AC3E}">
        <p14:creationId xmlns:p14="http://schemas.microsoft.com/office/powerpoint/2010/main" val="19037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83" grpId="0" animBg="1"/>
      <p:bldP spid="84" grpId="0" animBg="1"/>
      <p:bldP spid="85" grpId="0" animBg="1"/>
      <p:bldP spid="86" grpId="0" animBg="1"/>
      <p:bldP spid="89" grpId="0"/>
      <p:bldP spid="91" grpId="0"/>
      <p:bldP spid="98" grpId="0"/>
      <p:bldP spid="102" grpId="0"/>
      <p:bldP spid="103" grpId="0"/>
      <p:bldP spid="10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257867"/>
            <a:ext cx="10515600" cy="4919096"/>
          </a:xfrm>
        </p:spPr>
        <p:txBody>
          <a:bodyPr>
            <a:normAutofit/>
          </a:bodyPr>
          <a:lstStyle/>
          <a:p>
            <a:r>
              <a:rPr lang="en-US" sz="2400"/>
              <a:t>KDP: </a:t>
            </a:r>
          </a:p>
          <a:p>
            <a:pPr lvl="1"/>
            <a:r>
              <a:rPr lang="en-US"/>
              <a:t>Dynamic: Secure pool</a:t>
            </a:r>
          </a:p>
          <a:p>
            <a:pPr lvl="1"/>
            <a:r>
              <a:rPr lang="en-US"/>
              <a:t>Static: </a:t>
            </a:r>
            <a:r>
              <a:rPr lang="en-US" err="1"/>
              <a:t>CiPolicy</a:t>
            </a:r>
            <a:r>
              <a:rPr lang="en-US"/>
              <a:t>, CFGRO, </a:t>
            </a:r>
            <a:r>
              <a:rPr lang="en-US" err="1"/>
              <a:t>SecKdpSe</a:t>
            </a:r>
            <a:endParaRPr lang="en-US"/>
          </a:p>
          <a:p>
            <a:r>
              <a:rPr lang="en-US" sz="2400"/>
              <a:t>Exec. sections of all kernel modules</a:t>
            </a:r>
          </a:p>
          <a:p>
            <a:pPr lvl="1"/>
            <a:r>
              <a:rPr lang="en-US"/>
              <a:t>Prevents code remapping</a:t>
            </a:r>
          </a:p>
          <a:p>
            <a:r>
              <a:rPr lang="en-US" sz="2400"/>
              <a:t>Others:</a:t>
            </a:r>
          </a:p>
          <a:p>
            <a:pPr lvl="1"/>
            <a:r>
              <a:rPr lang="en-US"/>
              <a:t>IDT, GDT, </a:t>
            </a:r>
            <a:r>
              <a:rPr lang="en-US" err="1"/>
              <a:t>kCFG</a:t>
            </a:r>
            <a:r>
              <a:rPr lang="en-US"/>
              <a:t> bitmap</a:t>
            </a:r>
            <a:br>
              <a:rPr lang="en-US"/>
            </a:br>
            <a:endParaRPr lang="en-US"/>
          </a:p>
          <a:p>
            <a:pPr marL="0" lvl="1" indent="0">
              <a:spcBef>
                <a:spcPts val="1000"/>
              </a:spcBef>
              <a:buNone/>
            </a:pPr>
            <a:r>
              <a:rPr lang="en-US"/>
              <a:t>Spoiler:</a:t>
            </a:r>
          </a:p>
          <a:p>
            <a:pPr marL="800100" lvl="2" indent="-342900">
              <a:spcBef>
                <a:spcPts val="1000"/>
              </a:spcBef>
            </a:pPr>
            <a:r>
              <a:rPr lang="en-US"/>
              <a:t>Everything that is represented by a normal table entry (NTE) </a:t>
            </a:r>
          </a:p>
          <a:p>
            <a:pPr marL="457200" lvl="1" indent="0">
              <a:buNone/>
            </a:pPr>
            <a:endParaRPr lang="en-US"/>
          </a:p>
        </p:txBody>
      </p:sp>
      <p:pic>
        <p:nvPicPr>
          <p:cNvPr id="1026" name="Picture 2" descr="QR Code Image">
            <a:extLst>
              <a:ext uri="{FF2B5EF4-FFF2-40B4-BE49-F238E27FC236}">
                <a16:creationId xmlns:a16="http://schemas.microsoft.com/office/drawing/2014/main" id="{93F6D81A-E85B-5643-5DAB-181D3AACF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340" y="2193449"/>
            <a:ext cx="2442396" cy="24423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45657E-AA36-768B-C399-B73378CA6ACE}"/>
              </a:ext>
            </a:extLst>
          </p:cNvPr>
          <p:cNvSpPr txBox="1"/>
          <p:nvPr/>
        </p:nvSpPr>
        <p:spPr>
          <a:xfrm>
            <a:off x="8344798" y="4635845"/>
            <a:ext cx="2873479" cy="369332"/>
          </a:xfrm>
          <a:prstGeom prst="rect">
            <a:avLst/>
          </a:prstGeom>
          <a:noFill/>
        </p:spPr>
        <p:txBody>
          <a:bodyPr wrap="none" rtlCol="0">
            <a:spAutoFit/>
          </a:bodyPr>
          <a:lstStyle/>
          <a:p>
            <a:r>
              <a:rPr lang="en-US">
                <a:hlinkClick r:id="rId4"/>
              </a:rPr>
              <a:t>github.com/</a:t>
            </a:r>
            <a:r>
              <a:rPr lang="en-US" err="1">
                <a:hlinkClick r:id="rId4"/>
              </a:rPr>
              <a:t>tandasat</a:t>
            </a:r>
            <a:r>
              <a:rPr lang="en-US">
                <a:hlinkClick r:id="rId4"/>
              </a:rPr>
              <a:t>/</a:t>
            </a:r>
            <a:r>
              <a:rPr lang="en-US" err="1">
                <a:hlinkClick r:id="rId4"/>
              </a:rPr>
              <a:t>hvext</a:t>
            </a:r>
            <a:endParaRPr lang="en-US"/>
          </a:p>
        </p:txBody>
      </p:sp>
      <p:sp>
        <p:nvSpPr>
          <p:cNvPr id="5" name="TextBox 4">
            <a:extLst>
              <a:ext uri="{FF2B5EF4-FFF2-40B4-BE49-F238E27FC236}">
                <a16:creationId xmlns:a16="http://schemas.microsoft.com/office/drawing/2014/main" id="{863610C4-8616-6535-EA80-08E75045756A}"/>
              </a:ext>
            </a:extLst>
          </p:cNvPr>
          <p:cNvSpPr txBox="1"/>
          <p:nvPr/>
        </p:nvSpPr>
        <p:spPr>
          <a:xfrm>
            <a:off x="7596052" y="479545"/>
            <a:ext cx="1917247" cy="310531"/>
          </a:xfrm>
          <a:prstGeom prst="rect">
            <a:avLst/>
          </a:prstGeom>
          <a:noFill/>
        </p:spPr>
        <p:txBody>
          <a:bodyPr wrap="square" rtlCol="0">
            <a:spAutoFit/>
          </a:bodyPr>
          <a:lstStyle/>
          <a:p>
            <a:r>
              <a:rPr lang="en-US" sz="1400"/>
              <a:t>⚠️ Not exhaustive</a:t>
            </a:r>
          </a:p>
        </p:txBody>
      </p:sp>
      <p:sp>
        <p:nvSpPr>
          <p:cNvPr id="6" name="Title 1">
            <a:extLst>
              <a:ext uri="{FF2B5EF4-FFF2-40B4-BE49-F238E27FC236}">
                <a16:creationId xmlns:a16="http://schemas.microsoft.com/office/drawing/2014/main" id="{4F7273F3-3A21-0849-9DB9-146D87DADC67}"/>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Areas protected by HLAT on Windows 24H2</a:t>
            </a:r>
          </a:p>
        </p:txBody>
      </p:sp>
    </p:spTree>
    <p:extLst>
      <p:ext uri="{BB962C8B-B14F-4D97-AF65-F5344CB8AC3E}">
        <p14:creationId xmlns:p14="http://schemas.microsoft.com/office/powerpoint/2010/main" val="69813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A0219-A1B0-715C-8CFE-32F95F97F6D8}"/>
              </a:ext>
            </a:extLst>
          </p:cNvPr>
          <p:cNvSpPr>
            <a:spLocks noGrp="1"/>
          </p:cNvSpPr>
          <p:nvPr>
            <p:ph idx="1"/>
          </p:nvPr>
        </p:nvSpPr>
        <p:spPr>
          <a:xfrm>
            <a:off x="838200" y="1253331"/>
            <a:ext cx="10515600" cy="4351338"/>
          </a:xfrm>
        </p:spPr>
        <p:txBody>
          <a:bodyPr>
            <a:normAutofit/>
          </a:bodyPr>
          <a:lstStyle/>
          <a:p>
            <a:r>
              <a:rPr lang="en-US" sz="2400"/>
              <a:t>UEFI runtime driver code is unprotected</a:t>
            </a:r>
          </a:p>
          <a:p>
            <a:pPr lvl="1"/>
            <a:r>
              <a:rPr lang="en-US"/>
              <a:t>Vulnerable to code remapping</a:t>
            </a:r>
          </a:p>
          <a:p>
            <a:r>
              <a:rPr lang="en-US" sz="2400"/>
              <a:t>All but a few data sections are just not KDP-ed</a:t>
            </a:r>
          </a:p>
          <a:p>
            <a:pPr lvl="1"/>
            <a:r>
              <a:rPr lang="en-US"/>
              <a:t>Many functions pointers and flags</a:t>
            </a:r>
          </a:p>
          <a:p>
            <a:r>
              <a:rPr lang="en-US" sz="2400"/>
              <a:t>What about systems without support of VT-</a:t>
            </a:r>
            <a:r>
              <a:rPr lang="en-US" sz="2400" err="1"/>
              <a:t>rp</a:t>
            </a:r>
            <a:r>
              <a:rPr lang="en-US" sz="2400"/>
              <a:t>?</a:t>
            </a:r>
          </a:p>
          <a:p>
            <a:r>
              <a:rPr lang="en-US" sz="2400"/>
              <a:t>Regardless, great security improvement killing a class of attacks</a:t>
            </a:r>
          </a:p>
        </p:txBody>
      </p:sp>
      <p:sp>
        <p:nvSpPr>
          <p:cNvPr id="4" name="Title 1">
            <a:extLst>
              <a:ext uri="{FF2B5EF4-FFF2-40B4-BE49-F238E27FC236}">
                <a16:creationId xmlns:a16="http://schemas.microsoft.com/office/drawing/2014/main" id="{A6474B65-8CAD-7971-F28F-6F74EE7F5DA0}"/>
              </a:ext>
            </a:extLst>
          </p:cNvPr>
          <p:cNvSpPr txBox="1">
            <a:spLocks/>
          </p:cNvSpPr>
          <p:nvPr/>
        </p:nvSpPr>
        <p:spPr>
          <a:xfrm>
            <a:off x="405383" y="166571"/>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rPr>
              <a:t>Unprotected areas and thoughts</a:t>
            </a:r>
          </a:p>
        </p:txBody>
      </p:sp>
    </p:spTree>
    <p:extLst>
      <p:ext uri="{BB962C8B-B14F-4D97-AF65-F5344CB8AC3E}">
        <p14:creationId xmlns:p14="http://schemas.microsoft.com/office/powerpoint/2010/main" val="101346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838200" y="3199856"/>
            <a:ext cx="10515600" cy="711254"/>
          </a:xfrm>
        </p:spPr>
        <p:txBody>
          <a:bodyPr>
            <a:normAutofit/>
          </a:bodyPr>
          <a:lstStyle/>
          <a:p>
            <a:r>
              <a:rPr lang="en-US">
                <a:solidFill>
                  <a:schemeClr val="tx2">
                    <a:lumMod val="75000"/>
                    <a:lumOff val="25000"/>
                  </a:schemeClr>
                </a:solidFill>
              </a:rPr>
              <a:t>How HLAT is implemented in the NT kernel?</a:t>
            </a:r>
          </a:p>
        </p:txBody>
      </p:sp>
    </p:spTree>
    <p:extLst>
      <p:ext uri="{BB962C8B-B14F-4D97-AF65-F5344CB8AC3E}">
        <p14:creationId xmlns:p14="http://schemas.microsoft.com/office/powerpoint/2010/main" val="400553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Part 3 – The NT implementation</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43165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a:t>HVPT – Hypervisor-enforced Paging Translation, is the name of HLAT implemented in Windows NT</a:t>
            </a:r>
          </a:p>
          <a:p>
            <a:pPr marL="285750" indent="-285750">
              <a:spcAft>
                <a:spcPts val="1200"/>
              </a:spcAft>
              <a:buFont typeface="Arial" panose="020B0604020202020204" pitchFamily="34" charset="0"/>
              <a:buChar char="•"/>
            </a:pPr>
            <a:r>
              <a:rPr lang="en-US" sz="2400"/>
              <a:t>HVPT is enabled only if HVCI is on.</a:t>
            </a:r>
          </a:p>
          <a:p>
            <a:pPr marL="285750" indent="-285750">
              <a:spcAft>
                <a:spcPts val="1200"/>
              </a:spcAft>
              <a:buFont typeface="Arial" panose="020B0604020202020204" pitchFamily="34" charset="0"/>
              <a:buChar char="•"/>
            </a:pPr>
            <a:r>
              <a:rPr lang="en-US" sz="2400"/>
              <a:t>To understand why, we should discuss how the Secure Kernel tracks the VTL 0 virtual memory.</a:t>
            </a:r>
          </a:p>
          <a:p>
            <a:pPr marL="285750" indent="-285750">
              <a:spcAft>
                <a:spcPts val="300"/>
              </a:spcAft>
              <a:buFont typeface="Arial" panose="020B0604020202020204" pitchFamily="34" charset="0"/>
              <a:buChar char="•"/>
            </a:pPr>
            <a:r>
              <a:rPr lang="en-US" sz="2400"/>
              <a:t>The architecture of VBS, the Secure Kernel, and VSM is already explained in the Windows Internals book (Part 2)</a:t>
            </a:r>
          </a:p>
          <a:p>
            <a:pPr marL="742950" lvl="1" indent="-285750">
              <a:spcAft>
                <a:spcPts val="1200"/>
              </a:spcAft>
              <a:buFont typeface="Wingdings" panose="05000000000000000000" pitchFamily="2" charset="2"/>
              <a:buChar char="§"/>
            </a:pPr>
            <a:r>
              <a:rPr lang="en-US"/>
              <a:t>Secure images, NTEs and SK CI validation introduced also in a good article by Connor: </a:t>
            </a:r>
            <a:r>
              <a:rPr lang="en-US">
                <a:hlinkClick r:id="rId2"/>
              </a:rPr>
              <a:t>https://connormcgarr.github.io/secure-images/</a:t>
            </a:r>
            <a:r>
              <a:rPr lang="en-US"/>
              <a:t>  </a:t>
            </a:r>
          </a:p>
          <a:p>
            <a:pPr marL="285750" indent="-285750">
              <a:spcAft>
                <a:spcPts val="1200"/>
              </a:spcAft>
              <a:buFont typeface="Arial" panose="020B0604020202020204" pitchFamily="34" charset="0"/>
              <a:buChar char="•"/>
            </a:pPr>
            <a:r>
              <a:rPr lang="en-US" sz="2400"/>
              <a:t>… so, we are </a:t>
            </a:r>
            <a:r>
              <a:rPr lang="en-US" sz="2400" b="1" u="sng"/>
              <a:t>not</a:t>
            </a:r>
            <a:r>
              <a:rPr lang="en-US" sz="2400" b="1"/>
              <a:t> </a:t>
            </a:r>
            <a:r>
              <a:rPr lang="en-US" sz="2400"/>
              <a:t>going to details of the NT and SK memory manager …</a:t>
            </a:r>
          </a:p>
        </p:txBody>
      </p:sp>
    </p:spTree>
    <p:extLst>
      <p:ext uri="{BB962C8B-B14F-4D97-AF65-F5344CB8AC3E}">
        <p14:creationId xmlns:p14="http://schemas.microsoft.com/office/powerpoint/2010/main" val="317892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err="1">
                <a:solidFill>
                  <a:srgbClr val="C00000"/>
                </a:solidFill>
              </a:rPr>
              <a:t>SkTool</a:t>
            </a:r>
            <a:endParaRPr lang="en-US" sz="3200">
              <a:solidFill>
                <a:srgbClr val="C00000"/>
              </a:solidFill>
            </a:endParaRPr>
          </a:p>
        </p:txBody>
      </p:sp>
      <p:pic>
        <p:nvPicPr>
          <p:cNvPr id="3" name="Picture 2">
            <a:extLst>
              <a:ext uri="{FF2B5EF4-FFF2-40B4-BE49-F238E27FC236}">
                <a16:creationId xmlns:a16="http://schemas.microsoft.com/office/drawing/2014/main" id="{A264998B-CAC2-851B-7491-3D1E33E27484}"/>
              </a:ext>
            </a:extLst>
          </p:cNvPr>
          <p:cNvPicPr>
            <a:picLocks noChangeAspect="1"/>
          </p:cNvPicPr>
          <p:nvPr/>
        </p:nvPicPr>
        <p:blipFill>
          <a:blip r:embed="rId3"/>
          <a:stretch>
            <a:fillRect/>
          </a:stretch>
        </p:blipFill>
        <p:spPr>
          <a:xfrm>
            <a:off x="509437" y="1176453"/>
            <a:ext cx="6065134" cy="4505093"/>
          </a:xfrm>
          <a:prstGeom prst="rect">
            <a:avLst/>
          </a:prstGeom>
        </p:spPr>
      </p:pic>
      <p:sp>
        <p:nvSpPr>
          <p:cNvPr id="4" name="TextBox 3">
            <a:extLst>
              <a:ext uri="{FF2B5EF4-FFF2-40B4-BE49-F238E27FC236}">
                <a16:creationId xmlns:a16="http://schemas.microsoft.com/office/drawing/2014/main" id="{EA859A84-25EE-DF3C-E21C-D4E5C1903D96}"/>
              </a:ext>
            </a:extLst>
          </p:cNvPr>
          <p:cNvSpPr txBox="1"/>
          <p:nvPr/>
        </p:nvSpPr>
        <p:spPr>
          <a:xfrm>
            <a:off x="7328836" y="1859338"/>
            <a:ext cx="4445167"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a:t>Ready to dump the HVPT information for you</a:t>
            </a:r>
          </a:p>
          <a:p>
            <a:pPr marL="285750" indent="-285750">
              <a:spcAft>
                <a:spcPts val="1200"/>
              </a:spcAft>
              <a:buFont typeface="Arial" panose="020B0604020202020204" pitchFamily="34" charset="0"/>
              <a:buChar char="•"/>
            </a:pPr>
            <a:r>
              <a:rPr lang="en-US" sz="2400"/>
              <a:t>Able to identify why VBS </a:t>
            </a:r>
            <a:r>
              <a:rPr lang="en-US" sz="2400" b="1"/>
              <a:t>is</a:t>
            </a:r>
            <a:r>
              <a:rPr lang="en-US" sz="2400"/>
              <a:t> or is </a:t>
            </a:r>
            <a:r>
              <a:rPr lang="en-US" sz="2400" b="1"/>
              <a:t>not</a:t>
            </a:r>
            <a:r>
              <a:rPr lang="en-US" sz="2400"/>
              <a:t> enabled</a:t>
            </a:r>
          </a:p>
          <a:p>
            <a:pPr marL="285750" indent="-285750">
              <a:spcAft>
                <a:spcPts val="1200"/>
              </a:spcAft>
              <a:buFont typeface="Arial" panose="020B0604020202020204" pitchFamily="34" charset="0"/>
              <a:buChar char="•"/>
            </a:pPr>
            <a:r>
              <a:rPr lang="en-US" sz="2400"/>
              <a:t>A lot of other cool features!</a:t>
            </a:r>
          </a:p>
          <a:p>
            <a:pPr marL="285750" indent="-285750">
              <a:spcAft>
                <a:spcPts val="1200"/>
              </a:spcAft>
              <a:buFont typeface="Arial" panose="020B0604020202020204" pitchFamily="34" charset="0"/>
              <a:buChar char="•"/>
            </a:pPr>
            <a:r>
              <a:rPr lang="en-US" sz="2400"/>
              <a:t>Free and available in the Windows SDK</a:t>
            </a:r>
          </a:p>
        </p:txBody>
      </p:sp>
    </p:spTree>
    <p:extLst>
      <p:ext uri="{BB962C8B-B14F-4D97-AF65-F5344CB8AC3E}">
        <p14:creationId xmlns:p14="http://schemas.microsoft.com/office/powerpoint/2010/main" val="3954062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Private and shared pages</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486287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The NT Memory Manager (Mm), supports two kind of physical memory pages backing Kernel virtual address space: </a:t>
            </a:r>
            <a:r>
              <a:rPr lang="en-US" sz="2000" b="1"/>
              <a:t>Private</a:t>
            </a:r>
            <a:r>
              <a:rPr lang="en-US" sz="2000"/>
              <a:t> and </a:t>
            </a:r>
            <a:r>
              <a:rPr lang="en-US" sz="2000" b="1"/>
              <a:t>shared</a:t>
            </a:r>
            <a:r>
              <a:rPr lang="en-US" sz="2000"/>
              <a:t> pages.</a:t>
            </a:r>
          </a:p>
          <a:p>
            <a:pPr marL="285750" indent="-285750">
              <a:spcAft>
                <a:spcPts val="1200"/>
              </a:spcAft>
              <a:buFont typeface="Arial" panose="020B0604020202020204" pitchFamily="34" charset="0"/>
              <a:buChar char="•"/>
            </a:pPr>
            <a:r>
              <a:rPr lang="en-US" sz="2000"/>
              <a:t>A Private page is a page that is </a:t>
            </a:r>
            <a:r>
              <a:rPr lang="en-US" sz="2000" b="1" u="sng"/>
              <a:t>not</a:t>
            </a:r>
            <a:r>
              <a:rPr lang="en-US" sz="2000"/>
              <a:t> in any Control Area (CA), not sharable, usually belongs to Boot drivers or pages in which </a:t>
            </a:r>
            <a:r>
              <a:rPr lang="en-US" sz="2000" b="1"/>
              <a:t>private fixups </a:t>
            </a:r>
            <a:r>
              <a:rPr lang="en-US" sz="2000"/>
              <a:t>are applied (two distinct concepts to not be confused*)</a:t>
            </a:r>
          </a:p>
          <a:p>
            <a:pPr marL="285750" indent="-285750">
              <a:spcAft>
                <a:spcPts val="1200"/>
              </a:spcAft>
              <a:buFont typeface="Arial" panose="020B0604020202020204" pitchFamily="34" charset="0"/>
              <a:buChar char="•"/>
            </a:pPr>
            <a:r>
              <a:rPr lang="en-US" sz="2000"/>
              <a:t>When HVCI is on, all operations on kernel memory needs to be “blessed” by SK</a:t>
            </a:r>
          </a:p>
          <a:p>
            <a:pPr marL="285750" indent="-285750">
              <a:spcAft>
                <a:spcPts val="1200"/>
              </a:spcAft>
              <a:buFont typeface="Arial" panose="020B0604020202020204" pitchFamily="34" charset="0"/>
              <a:buChar char="•"/>
            </a:pPr>
            <a:r>
              <a:rPr lang="en-US" sz="2000"/>
              <a:t>This implies that SK needs a way to </a:t>
            </a:r>
            <a:r>
              <a:rPr lang="en-US" sz="2000" b="1" u="sng">
                <a:solidFill>
                  <a:srgbClr val="C00000"/>
                </a:solidFill>
              </a:rPr>
              <a:t>track</a:t>
            </a:r>
            <a:r>
              <a:rPr lang="en-US" sz="2000"/>
              <a:t> both shared and private pages.</a:t>
            </a:r>
          </a:p>
          <a:p>
            <a:pPr marL="285750" indent="-285750">
              <a:spcAft>
                <a:spcPts val="1200"/>
              </a:spcAft>
              <a:buFont typeface="Arial" panose="020B0604020202020204" pitchFamily="34" charset="0"/>
              <a:buChar char="•"/>
            </a:pPr>
            <a:r>
              <a:rPr lang="en-US" sz="2000"/>
              <a:t>Two entities exists for tracking kernel VA space: Secure Images and Normal Table Entries (</a:t>
            </a:r>
            <a:r>
              <a:rPr lang="en-US" sz="2000" b="1"/>
              <a:t>NTE</a:t>
            </a:r>
            <a:r>
              <a:rPr lang="en-US" sz="2000"/>
              <a:t>s)</a:t>
            </a:r>
          </a:p>
          <a:p>
            <a:pPr marL="285750" indent="-285750">
              <a:spcAft>
                <a:spcPts val="1200"/>
              </a:spcAft>
              <a:buFont typeface="Arial" panose="020B0604020202020204" pitchFamily="34" charset="0"/>
              <a:buChar char="•"/>
            </a:pPr>
            <a:r>
              <a:rPr lang="en-US" sz="2000"/>
              <a:t>A Secure image is a data structure, used also to track </a:t>
            </a:r>
            <a:r>
              <a:rPr lang="en-US" sz="2000" b="1"/>
              <a:t>shared pages</a:t>
            </a:r>
            <a:r>
              <a:rPr lang="en-US" sz="2000"/>
              <a:t> via its prototype PTEs.</a:t>
            </a:r>
          </a:p>
          <a:p>
            <a:pPr marL="285750" indent="-285750">
              <a:spcAft>
                <a:spcPts val="1200"/>
              </a:spcAft>
              <a:buFont typeface="Arial" panose="020B0604020202020204" pitchFamily="34" charset="0"/>
              <a:buChar char="•"/>
            </a:pPr>
            <a:r>
              <a:rPr lang="en-US" sz="2000"/>
              <a:t>A NTE is allocated for each chunk of valid Kernel VA, and, before HVPT, was used to track only </a:t>
            </a:r>
            <a:r>
              <a:rPr lang="en-US" sz="2000" b="1"/>
              <a:t>private pages</a:t>
            </a:r>
            <a:r>
              <a:rPr lang="en-US" sz="2000"/>
              <a:t>.</a:t>
            </a:r>
          </a:p>
          <a:p>
            <a:pPr marL="285750" indent="-285750">
              <a:spcAft>
                <a:spcPts val="1200"/>
              </a:spcAft>
              <a:buFont typeface="Arial" panose="020B0604020202020204" pitchFamily="34" charset="0"/>
              <a:buChar char="•"/>
            </a:pPr>
            <a:endParaRPr lang="en-US" sz="2000"/>
          </a:p>
        </p:txBody>
      </p:sp>
    </p:spTree>
    <p:extLst>
      <p:ext uri="{BB962C8B-B14F-4D97-AF65-F5344CB8AC3E}">
        <p14:creationId xmlns:p14="http://schemas.microsoft.com/office/powerpoint/2010/main" val="257419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4250E480-2C6A-B1FA-CF73-511ED20B7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69" y="501885"/>
            <a:ext cx="4412485" cy="5414093"/>
          </a:xfrm>
          <a:prstGeom prst="rect">
            <a:avLst/>
          </a:prstGeom>
        </p:spPr>
      </p:pic>
      <p:pic>
        <p:nvPicPr>
          <p:cNvPr id="14" name="Picture 13" descr="Timeline&#10;&#10;Description automatically generated with medium confidence">
            <a:extLst>
              <a:ext uri="{FF2B5EF4-FFF2-40B4-BE49-F238E27FC236}">
                <a16:creationId xmlns:a16="http://schemas.microsoft.com/office/drawing/2014/main" id="{3C8B6ABB-6D91-2AE9-D81B-2FC0B63D3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070" y="1017223"/>
            <a:ext cx="1857375" cy="3333750"/>
          </a:xfrm>
          <a:prstGeom prst="rect">
            <a:avLst/>
          </a:prstGeom>
        </p:spPr>
      </p:pic>
      <p:sp>
        <p:nvSpPr>
          <p:cNvPr id="15" name="TextBox 14">
            <a:extLst>
              <a:ext uri="{FF2B5EF4-FFF2-40B4-BE49-F238E27FC236}">
                <a16:creationId xmlns:a16="http://schemas.microsoft.com/office/drawing/2014/main" id="{433C07CD-574D-76C8-7700-A6F077C67161}"/>
              </a:ext>
            </a:extLst>
          </p:cNvPr>
          <p:cNvSpPr txBox="1"/>
          <p:nvPr/>
        </p:nvSpPr>
        <p:spPr>
          <a:xfrm rot="3672559">
            <a:off x="528089" y="4748142"/>
            <a:ext cx="2427199" cy="830997"/>
          </a:xfrm>
          <a:prstGeom prst="rect">
            <a:avLst/>
          </a:prstGeom>
          <a:noFill/>
        </p:spPr>
        <p:txBody>
          <a:bodyPr wrap="square" rtlCol="0">
            <a:spAutoFit/>
          </a:bodyPr>
          <a:lstStyle/>
          <a:p>
            <a:pPr algn="ctr"/>
            <a:r>
              <a:rPr lang="en-US" sz="2400"/>
              <a:t>One of the </a:t>
            </a:r>
          </a:p>
          <a:p>
            <a:pPr algn="ctr"/>
            <a:r>
              <a:rPr lang="en-US" sz="2400"/>
              <a:t>main authors </a:t>
            </a:r>
            <a:r>
              <a:rPr lang="en-US" sz="2400">
                <a:sym typeface="Wingdings" panose="05000000000000000000" pitchFamily="2" charset="2"/>
              </a:rPr>
              <a:t></a:t>
            </a:r>
            <a:endParaRPr lang="en-US" sz="2400"/>
          </a:p>
        </p:txBody>
      </p:sp>
    </p:spTree>
    <p:extLst>
      <p:ext uri="{BB962C8B-B14F-4D97-AF65-F5344CB8AC3E}">
        <p14:creationId xmlns:p14="http://schemas.microsoft.com/office/powerpoint/2010/main" val="404424349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Normal Table Entry (NTE)</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877825"/>
            <a:ext cx="10951380" cy="2144177"/>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000"/>
              <a:t>On startup, SK </a:t>
            </a:r>
            <a:r>
              <a:rPr lang="en-US" sz="2000" b="1"/>
              <a:t>reserves</a:t>
            </a:r>
            <a:r>
              <a:rPr lang="en-US" sz="2000"/>
              <a:t> NTEs for the entire NT kernel address space, with a technique called Sparse mapping (only the needed leaf pages are really allocated, all the rest use gap frames)</a:t>
            </a:r>
          </a:p>
          <a:p>
            <a:pPr marL="285750" indent="-285750">
              <a:spcAft>
                <a:spcPts val="800"/>
              </a:spcAft>
              <a:buFont typeface="Arial" panose="020B0604020202020204" pitchFamily="34" charset="0"/>
              <a:buChar char="•"/>
            </a:pPr>
            <a:r>
              <a:rPr lang="en-US" sz="2000"/>
              <a:t>A NTE was a </a:t>
            </a:r>
            <a:r>
              <a:rPr lang="en-US" sz="2000" b="1" u="sng"/>
              <a:t>software</a:t>
            </a:r>
            <a:r>
              <a:rPr lang="en-US" sz="2000"/>
              <a:t> construct. HVPT requires the HLAT table to be physically mapped in </a:t>
            </a:r>
            <a:r>
              <a:rPr lang="en-US" sz="2000" b="1" u="sng"/>
              <a:t>both</a:t>
            </a:r>
            <a:r>
              <a:rPr lang="en-US" sz="2000"/>
              <a:t> SK and NT.</a:t>
            </a:r>
          </a:p>
          <a:p>
            <a:pPr marL="285750" indent="-285750">
              <a:spcAft>
                <a:spcPts val="800"/>
              </a:spcAft>
              <a:buFont typeface="Arial" panose="020B0604020202020204" pitchFamily="34" charset="0"/>
              <a:buChar char="•"/>
            </a:pPr>
            <a:r>
              <a:rPr lang="en-US" sz="2000"/>
              <a:t>In Windows, the NTE table is built by VTL 1 on boot and is usually empty, entirely mapped with gap frames.</a:t>
            </a:r>
          </a:p>
        </p:txBody>
      </p:sp>
      <p:sp>
        <p:nvSpPr>
          <p:cNvPr id="3" name="TextBox 2">
            <a:extLst>
              <a:ext uri="{FF2B5EF4-FFF2-40B4-BE49-F238E27FC236}">
                <a16:creationId xmlns:a16="http://schemas.microsoft.com/office/drawing/2014/main" id="{5958FE1E-4A26-C454-196E-2DF603E3CE3A}"/>
              </a:ext>
            </a:extLst>
          </p:cNvPr>
          <p:cNvSpPr txBox="1"/>
          <p:nvPr/>
        </p:nvSpPr>
        <p:spPr>
          <a:xfrm>
            <a:off x="575286" y="5153615"/>
            <a:ext cx="10951379" cy="1025922"/>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800"/>
              <a:t>During the boot phases, the SK </a:t>
            </a:r>
            <a:r>
              <a:rPr lang="en-US" sz="1800" b="1" u="sng"/>
              <a:t>expands</a:t>
            </a:r>
            <a:r>
              <a:rPr lang="en-US" sz="1800"/>
              <a:t> and </a:t>
            </a:r>
            <a:r>
              <a:rPr lang="en-US" sz="1800" b="1" u="sng"/>
              <a:t>fills</a:t>
            </a:r>
            <a:r>
              <a:rPr lang="en-US" sz="1800"/>
              <a:t> the NTE table with leaf entries when processing all the boot-loaded drivers (runtime drivers do the same, later in the boot process).</a:t>
            </a:r>
          </a:p>
          <a:p>
            <a:pPr marL="285750" indent="-285750">
              <a:spcAft>
                <a:spcPts val="800"/>
              </a:spcAft>
              <a:buFont typeface="Arial" panose="020B0604020202020204" pitchFamily="34" charset="0"/>
              <a:buChar char="•"/>
            </a:pPr>
            <a:r>
              <a:rPr lang="en-US" sz="1800"/>
              <a:t>Different kinds of NTEs, the most important being </a:t>
            </a:r>
            <a:r>
              <a:rPr lang="en-US" sz="1800" b="1"/>
              <a:t>Privileged</a:t>
            </a:r>
            <a:r>
              <a:rPr lang="en-US" sz="1800"/>
              <a:t> vs </a:t>
            </a:r>
            <a:r>
              <a:rPr lang="en-US" sz="1800" b="1"/>
              <a:t>Unprivileged</a:t>
            </a:r>
            <a:r>
              <a:rPr lang="en-US" sz="1800"/>
              <a:t> NTEs</a:t>
            </a:r>
          </a:p>
        </p:txBody>
      </p:sp>
      <p:pic>
        <p:nvPicPr>
          <p:cNvPr id="4" name="Picture 3">
            <a:extLst>
              <a:ext uri="{FF2B5EF4-FFF2-40B4-BE49-F238E27FC236}">
                <a16:creationId xmlns:a16="http://schemas.microsoft.com/office/drawing/2014/main" id="{528ADAC6-17A6-4055-115D-2D13CC86A33E}"/>
              </a:ext>
            </a:extLst>
          </p:cNvPr>
          <p:cNvPicPr>
            <a:picLocks noChangeAspect="1"/>
          </p:cNvPicPr>
          <p:nvPr/>
        </p:nvPicPr>
        <p:blipFill>
          <a:blip r:embed="rId3"/>
          <a:stretch>
            <a:fillRect/>
          </a:stretch>
        </p:blipFill>
        <p:spPr>
          <a:xfrm>
            <a:off x="3086040" y="2738008"/>
            <a:ext cx="5154285" cy="2343233"/>
          </a:xfrm>
          <a:prstGeom prst="rect">
            <a:avLst/>
          </a:prstGeom>
        </p:spPr>
      </p:pic>
    </p:spTree>
    <p:extLst>
      <p:ext uri="{BB962C8B-B14F-4D97-AF65-F5344CB8AC3E}">
        <p14:creationId xmlns:p14="http://schemas.microsoft.com/office/powerpoint/2010/main" val="347051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How the black magic work – the born of HVPT</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In the Intel specs, HLAT requires 2 new bits in the leaf </a:t>
            </a:r>
            <a:r>
              <a:rPr lang="en-US" sz="2000" b="1" u="sng"/>
              <a:t>EPT</a:t>
            </a:r>
            <a:r>
              <a:rPr lang="en-US" sz="2000"/>
              <a:t> entries and a brand-new </a:t>
            </a:r>
            <a:r>
              <a:rPr lang="en-US" sz="2000" b="1" u="sng"/>
              <a:t>HLAT table</a:t>
            </a:r>
          </a:p>
          <a:p>
            <a:pPr marL="285750" indent="-285750">
              <a:spcAft>
                <a:spcPts val="1200"/>
              </a:spcAft>
              <a:buFont typeface="Arial" panose="020B0604020202020204" pitchFamily="34" charset="0"/>
              <a:buChar char="•"/>
            </a:pPr>
            <a:r>
              <a:rPr lang="en-US" sz="2000"/>
              <a:t>HLAT table entries are almost identical to classical page tables entries, except for the “</a:t>
            </a:r>
            <a:r>
              <a:rPr lang="en-US" sz="2000" b="1"/>
              <a:t>Restart</a:t>
            </a:r>
            <a:r>
              <a:rPr lang="en-US" sz="2000"/>
              <a:t>” bit (#11)</a:t>
            </a:r>
          </a:p>
          <a:p>
            <a:pPr marL="285750" indent="-285750">
              <a:spcAft>
                <a:spcPts val="1200"/>
              </a:spcAft>
              <a:buFont typeface="Arial" panose="020B0604020202020204" pitchFamily="34" charset="0"/>
              <a:buChar char="•"/>
            </a:pPr>
            <a:r>
              <a:rPr lang="en-US" sz="2000"/>
              <a:t>When the restart bit is </a:t>
            </a:r>
            <a:r>
              <a:rPr lang="en-US" sz="2000" b="1"/>
              <a:t>1</a:t>
            </a:r>
            <a:r>
              <a:rPr lang="en-US" sz="2000"/>
              <a:t>, all the other bits </a:t>
            </a:r>
            <a:r>
              <a:rPr lang="en-US" sz="2000" u="sng"/>
              <a:t>are ignored </a:t>
            </a:r>
            <a:r>
              <a:rPr lang="en-US" sz="2000"/>
              <a:t>by the processor.</a:t>
            </a:r>
          </a:p>
        </p:txBody>
      </p:sp>
      <p:pic>
        <p:nvPicPr>
          <p:cNvPr id="3" name="Picture 2" descr="A red stamp with text&#10;&#10;Description automatically generated">
            <a:extLst>
              <a:ext uri="{FF2B5EF4-FFF2-40B4-BE49-F238E27FC236}">
                <a16:creationId xmlns:a16="http://schemas.microsoft.com/office/drawing/2014/main" id="{3DA9502B-C646-4A02-9512-D35995F35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979" y="5389908"/>
            <a:ext cx="2194560" cy="1097280"/>
          </a:xfrm>
          <a:prstGeom prst="rect">
            <a:avLst/>
          </a:prstGeom>
        </p:spPr>
      </p:pic>
      <p:sp>
        <p:nvSpPr>
          <p:cNvPr id="5" name="TextBox 4">
            <a:extLst>
              <a:ext uri="{FF2B5EF4-FFF2-40B4-BE49-F238E27FC236}">
                <a16:creationId xmlns:a16="http://schemas.microsoft.com/office/drawing/2014/main" id="{019BA5B6-E1FF-008A-CD3F-2E9C8957BB38}"/>
              </a:ext>
            </a:extLst>
          </p:cNvPr>
          <p:cNvSpPr txBox="1"/>
          <p:nvPr/>
        </p:nvSpPr>
        <p:spPr>
          <a:xfrm>
            <a:off x="575284" y="2765899"/>
            <a:ext cx="10951379" cy="40011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t>This means that we can </a:t>
            </a:r>
            <a:r>
              <a:rPr lang="en-US" sz="2000" b="1"/>
              <a:t>re-use </a:t>
            </a:r>
            <a:r>
              <a:rPr lang="en-US" sz="2000"/>
              <a:t>and </a:t>
            </a:r>
            <a:r>
              <a:rPr lang="en-US" sz="2000" b="1"/>
              <a:t>expose</a:t>
            </a:r>
            <a:r>
              <a:rPr lang="en-US" sz="2000"/>
              <a:t> the NTE table as HLAT table </a:t>
            </a:r>
            <a:r>
              <a:rPr lang="en-US" sz="2000">
                <a:sym typeface="Wingdings" panose="05000000000000000000" pitchFamily="2" charset="2"/>
              </a:rPr>
              <a:t></a:t>
            </a:r>
          </a:p>
        </p:txBody>
      </p:sp>
      <p:sp>
        <p:nvSpPr>
          <p:cNvPr id="9" name="TextBox 8">
            <a:extLst>
              <a:ext uri="{FF2B5EF4-FFF2-40B4-BE49-F238E27FC236}">
                <a16:creationId xmlns:a16="http://schemas.microsoft.com/office/drawing/2014/main" id="{CE0FBDF6-B64E-16C9-3A9B-42EE852AD310}"/>
              </a:ext>
            </a:extLst>
          </p:cNvPr>
          <p:cNvSpPr txBox="1"/>
          <p:nvPr/>
        </p:nvSpPr>
        <p:spPr>
          <a:xfrm>
            <a:off x="575284" y="3234903"/>
            <a:ext cx="10951378" cy="120802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sym typeface="Wingdings" panose="05000000000000000000" pitchFamily="2" charset="2"/>
              </a:rPr>
              <a:t>Required some redesign on the NTE states, and especially now NTE tracks also </a:t>
            </a:r>
            <a:r>
              <a:rPr lang="en-US" sz="2000" b="1" u="sng">
                <a:sym typeface="Wingdings" panose="05000000000000000000" pitchFamily="2" charset="2"/>
              </a:rPr>
              <a:t>shared</a:t>
            </a:r>
            <a:r>
              <a:rPr lang="en-US" sz="2000">
                <a:sym typeface="Wingdings" panose="05000000000000000000" pitchFamily="2" charset="2"/>
              </a:rPr>
              <a:t> pages*</a:t>
            </a:r>
          </a:p>
          <a:p>
            <a:pPr marL="285750" indent="-285750">
              <a:spcAft>
                <a:spcPts val="300"/>
              </a:spcAft>
              <a:buFont typeface="Arial" panose="020B0604020202020204" pitchFamily="34" charset="0"/>
              <a:buChar char="•"/>
            </a:pPr>
            <a:r>
              <a:rPr lang="en-US" sz="2000">
                <a:sym typeface="Wingdings" panose="05000000000000000000" pitchFamily="2" charset="2"/>
              </a:rPr>
              <a:t>In particular, SK now needs to intercept also all the TLB flushes from NT. </a:t>
            </a:r>
          </a:p>
          <a:p>
            <a:pPr marL="742950" lvl="1" indent="-285750">
              <a:spcAft>
                <a:spcPts val="1200"/>
              </a:spcAft>
              <a:buFont typeface="Arial" panose="020B0604020202020204" pitchFamily="34" charset="0"/>
              <a:buChar char="•"/>
            </a:pPr>
            <a:r>
              <a:rPr lang="en-US" sz="2000">
                <a:sym typeface="Wingdings" panose="05000000000000000000" pitchFamily="2" charset="2"/>
              </a:rPr>
              <a:t>SK and NT must be completely </a:t>
            </a:r>
            <a:r>
              <a:rPr lang="en-US" sz="2000" b="1">
                <a:sym typeface="Wingdings" panose="05000000000000000000" pitchFamily="2" charset="2"/>
              </a:rPr>
              <a:t>in synch</a:t>
            </a:r>
            <a:r>
              <a:rPr lang="en-US" sz="2000">
                <a:sym typeface="Wingdings" panose="05000000000000000000" pitchFamily="2" charset="2"/>
              </a:rPr>
              <a:t>.</a:t>
            </a:r>
          </a:p>
        </p:txBody>
      </p:sp>
      <p:sp>
        <p:nvSpPr>
          <p:cNvPr id="11" name="TextBox 10">
            <a:extLst>
              <a:ext uri="{FF2B5EF4-FFF2-40B4-BE49-F238E27FC236}">
                <a16:creationId xmlns:a16="http://schemas.microsoft.com/office/drawing/2014/main" id="{561617E6-6ADE-B87C-5A9F-143D527C2583}"/>
              </a:ext>
            </a:extLst>
          </p:cNvPr>
          <p:cNvSpPr txBox="1"/>
          <p:nvPr/>
        </p:nvSpPr>
        <p:spPr>
          <a:xfrm>
            <a:off x="575284" y="4511820"/>
            <a:ext cx="10951378" cy="40011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sym typeface="Wingdings" panose="05000000000000000000" pitchFamily="2" charset="2"/>
              </a:rPr>
              <a:t>SK </a:t>
            </a:r>
            <a:r>
              <a:rPr lang="en-US" sz="2000" b="1">
                <a:sym typeface="Wingdings" panose="05000000000000000000" pitchFamily="2" charset="2"/>
              </a:rPr>
              <a:t>builds</a:t>
            </a:r>
            <a:r>
              <a:rPr lang="en-US" sz="2000">
                <a:sym typeface="Wingdings" panose="05000000000000000000" pitchFamily="2" charset="2"/>
              </a:rPr>
              <a:t> the NTE table, and then asks to the HV to set the HLATP pointer in the VMCS (for NT)</a:t>
            </a:r>
          </a:p>
        </p:txBody>
      </p:sp>
      <p:sp>
        <p:nvSpPr>
          <p:cNvPr id="13" name="TextBox 12">
            <a:extLst>
              <a:ext uri="{FF2B5EF4-FFF2-40B4-BE49-F238E27FC236}">
                <a16:creationId xmlns:a16="http://schemas.microsoft.com/office/drawing/2014/main" id="{C3CCE520-0BA8-3E8D-10A7-763DC0AF707E}"/>
              </a:ext>
            </a:extLst>
          </p:cNvPr>
          <p:cNvSpPr txBox="1"/>
          <p:nvPr/>
        </p:nvSpPr>
        <p:spPr>
          <a:xfrm>
            <a:off x="575285" y="4980824"/>
            <a:ext cx="10951377" cy="70788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sym typeface="Wingdings" panose="05000000000000000000" pitchFamily="2" charset="2"/>
              </a:rPr>
              <a:t>… so, when HVCI is enabled, HLAT table </a:t>
            </a:r>
            <a:r>
              <a:rPr lang="en-US" sz="2000" b="1" u="sng">
                <a:sym typeface="Wingdings" panose="05000000000000000000" pitchFamily="2" charset="2"/>
              </a:rPr>
              <a:t>*is*</a:t>
            </a:r>
            <a:r>
              <a:rPr lang="en-US" sz="2000">
                <a:sym typeface="Wingdings" panose="05000000000000000000" pitchFamily="2" charset="2"/>
              </a:rPr>
              <a:t> the NTE table… All the Kernel modules / VA space tracked by NTEs is protected!</a:t>
            </a:r>
            <a:endParaRPr lang="en-US" sz="2000"/>
          </a:p>
        </p:txBody>
      </p:sp>
    </p:spTree>
    <p:extLst>
      <p:ext uri="{BB962C8B-B14F-4D97-AF65-F5344CB8AC3E}">
        <p14:creationId xmlns:p14="http://schemas.microsoft.com/office/powerpoint/2010/main" val="220764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Session space, problems and solutions…</a:t>
            </a:r>
          </a:p>
        </p:txBody>
      </p:sp>
      <p:sp>
        <p:nvSpPr>
          <p:cNvPr id="7" name="TextBox 6">
            <a:extLst>
              <a:ext uri="{FF2B5EF4-FFF2-40B4-BE49-F238E27FC236}">
                <a16:creationId xmlns:a16="http://schemas.microsoft.com/office/drawing/2014/main" id="{D72026E6-04C6-8814-2454-C1FA38D49C66}"/>
              </a:ext>
            </a:extLst>
          </p:cNvPr>
          <p:cNvSpPr txBox="1"/>
          <p:nvPr/>
        </p:nvSpPr>
        <p:spPr>
          <a:xfrm>
            <a:off x="529104" y="877825"/>
            <a:ext cx="10951380" cy="41703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The HVPT implementation discussed in this talk is </a:t>
            </a:r>
            <a:r>
              <a:rPr lang="en-US" sz="2000" b="1" u="sng"/>
              <a:t>extremely</a:t>
            </a:r>
            <a:r>
              <a:rPr lang="en-US" sz="2000"/>
              <a:t> simplified.</a:t>
            </a:r>
          </a:p>
          <a:p>
            <a:pPr marL="285750" indent="-285750">
              <a:spcAft>
                <a:spcPts val="300"/>
              </a:spcAft>
              <a:buFont typeface="Arial" panose="020B0604020202020204" pitchFamily="34" charset="0"/>
              <a:buChar char="•"/>
            </a:pPr>
            <a:r>
              <a:rPr lang="en-US" sz="2000"/>
              <a:t>Multiple features still missed back in the days: </a:t>
            </a:r>
          </a:p>
          <a:p>
            <a:pPr marL="800100" lvl="1" indent="-342900">
              <a:spcAft>
                <a:spcPts val="300"/>
              </a:spcAft>
              <a:buFont typeface="Wingdings" panose="05000000000000000000" pitchFamily="2" charset="2"/>
              <a:buChar char="§"/>
            </a:pPr>
            <a:r>
              <a:rPr lang="en-US" sz="2000"/>
              <a:t>The HV did </a:t>
            </a:r>
            <a:r>
              <a:rPr lang="en-US" sz="2000" b="1"/>
              <a:t>not</a:t>
            </a:r>
            <a:r>
              <a:rPr lang="en-US" sz="2000"/>
              <a:t> support cross-VTL TLB flush, needed for HLAT</a:t>
            </a:r>
          </a:p>
          <a:p>
            <a:pPr marL="800100" lvl="1" indent="-342900">
              <a:spcAft>
                <a:spcPts val="300"/>
              </a:spcAft>
              <a:buFont typeface="Wingdings" panose="05000000000000000000" pitchFamily="2" charset="2"/>
              <a:buChar char="§"/>
            </a:pPr>
            <a:r>
              <a:rPr lang="en-US" sz="2000"/>
              <a:t>Session space was a big problem, since uses a subset of the Kernel address space per session (1 top-level PTE entry = 512GB on X64)</a:t>
            </a:r>
          </a:p>
          <a:p>
            <a:pPr marL="800100" lvl="1" indent="-342900">
              <a:spcAft>
                <a:spcPts val="300"/>
              </a:spcAft>
              <a:buFont typeface="Wingdings" panose="05000000000000000000" pitchFamily="2" charset="2"/>
              <a:buChar char="§"/>
            </a:pPr>
            <a:r>
              <a:rPr lang="en-US" sz="2000"/>
              <a:t>Win32k was </a:t>
            </a:r>
            <a:r>
              <a:rPr lang="en-US" sz="2000" b="1" u="sng"/>
              <a:t>heavily </a:t>
            </a:r>
            <a:r>
              <a:rPr lang="en-US" sz="2000"/>
              <a:t>depending on Session space</a:t>
            </a:r>
          </a:p>
          <a:p>
            <a:pPr marL="800100" lvl="1" indent="-342900">
              <a:spcAft>
                <a:spcPts val="1200"/>
              </a:spcAft>
              <a:buFont typeface="Wingdings" panose="05000000000000000000" pitchFamily="2" charset="2"/>
              <a:buChar char="§"/>
            </a:pPr>
            <a:r>
              <a:rPr lang="en-US" sz="2000"/>
              <a:t>HLAT is managed by the Secure Kernel, and SK does not know or implement any session</a:t>
            </a:r>
          </a:p>
          <a:p>
            <a:pPr marL="285750" indent="-285750">
              <a:spcAft>
                <a:spcPts val="300"/>
              </a:spcAft>
              <a:buFont typeface="Arial" panose="020B0604020202020204" pitchFamily="34" charset="0"/>
              <a:buChar char="•"/>
            </a:pPr>
            <a:r>
              <a:rPr lang="en-US" sz="2000"/>
              <a:t>So two choices were available: </a:t>
            </a:r>
          </a:p>
          <a:p>
            <a:pPr marL="914400" lvl="1" indent="-457200">
              <a:spcAft>
                <a:spcPts val="300"/>
              </a:spcAft>
              <a:buFont typeface="+mj-lt"/>
              <a:buAutoNum type="arabicPeriod"/>
            </a:pPr>
            <a:r>
              <a:rPr lang="en-US" sz="2000"/>
              <a:t>Remove entirely the “session” concept from NT</a:t>
            </a:r>
          </a:p>
          <a:p>
            <a:pPr marL="914400" lvl="1" indent="-457200">
              <a:spcAft>
                <a:spcPts val="1200"/>
              </a:spcAft>
              <a:buFont typeface="+mj-lt"/>
              <a:buAutoNum type="arabicPeriod"/>
            </a:pPr>
            <a:r>
              <a:rPr lang="en-US" sz="2000"/>
              <a:t>Add the “session” support in SK</a:t>
            </a:r>
          </a:p>
          <a:p>
            <a:pPr marL="285750" indent="-285750">
              <a:spcAft>
                <a:spcPts val="1200"/>
              </a:spcAft>
              <a:buFont typeface="Arial" panose="020B0604020202020204" pitchFamily="34" charset="0"/>
              <a:buChar char="•"/>
            </a:pPr>
            <a:endParaRPr lang="en-US" sz="2000"/>
          </a:p>
        </p:txBody>
      </p:sp>
    </p:spTree>
    <p:extLst>
      <p:ext uri="{BB962C8B-B14F-4D97-AF65-F5344CB8AC3E}">
        <p14:creationId xmlns:p14="http://schemas.microsoft.com/office/powerpoint/2010/main" val="1010764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Session space</a:t>
            </a:r>
          </a:p>
        </p:txBody>
      </p:sp>
      <p:sp>
        <p:nvSpPr>
          <p:cNvPr id="7" name="TextBox 6">
            <a:extLst>
              <a:ext uri="{FF2B5EF4-FFF2-40B4-BE49-F238E27FC236}">
                <a16:creationId xmlns:a16="http://schemas.microsoft.com/office/drawing/2014/main" id="{D72026E6-04C6-8814-2454-C1FA38D49C66}"/>
              </a:ext>
            </a:extLst>
          </p:cNvPr>
          <p:cNvSpPr txBox="1"/>
          <p:nvPr/>
        </p:nvSpPr>
        <p:spPr>
          <a:xfrm>
            <a:off x="529104" y="877825"/>
            <a:ext cx="10951380" cy="317009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The Session space was originally created when the entire NT kernel was fitting in 1 or 2 GB of 32-bit address space to isolate and fit multiple sessions of big servers (Terminal server is a good example)</a:t>
            </a:r>
          </a:p>
          <a:p>
            <a:pPr marL="285750" indent="-285750">
              <a:spcAft>
                <a:spcPts val="1200"/>
              </a:spcAft>
              <a:buFont typeface="Arial" panose="020B0604020202020204" pitchFamily="34" charset="0"/>
              <a:buChar char="•"/>
            </a:pPr>
            <a:r>
              <a:rPr lang="en-US" sz="2000"/>
              <a:t>Now the only supported architecture is 64-bit only, meaning that the kernel address space is 256TB big. </a:t>
            </a:r>
            <a:r>
              <a:rPr lang="en-US" sz="2000" b="1" u="sng"/>
              <a:t>No need for sessions anymore</a:t>
            </a:r>
            <a:r>
              <a:rPr lang="en-US" sz="2000"/>
              <a:t>!</a:t>
            </a:r>
          </a:p>
          <a:p>
            <a:pPr marL="285750" indent="-285750">
              <a:spcAft>
                <a:spcPts val="1200"/>
              </a:spcAft>
              <a:buFont typeface="Arial" panose="020B0604020202020204" pitchFamily="34" charset="0"/>
              <a:buChar char="•"/>
            </a:pPr>
            <a:r>
              <a:rPr lang="en-US" sz="2000"/>
              <a:t>Win32k uses an internal array to store data structure needed for different sessions</a:t>
            </a:r>
          </a:p>
          <a:p>
            <a:pPr marL="285750" indent="-285750">
              <a:spcAft>
                <a:spcPts val="1200"/>
              </a:spcAft>
              <a:buFont typeface="Arial" panose="020B0604020202020204" pitchFamily="34" charset="0"/>
              <a:buChar char="•"/>
            </a:pPr>
            <a:r>
              <a:rPr lang="en-US" sz="2000"/>
              <a:t>All in kernel space!</a:t>
            </a:r>
          </a:p>
          <a:p>
            <a:pPr marL="285750" indent="-285750">
              <a:spcAft>
                <a:spcPts val="1200"/>
              </a:spcAft>
              <a:buFont typeface="Arial" panose="020B0604020202020204" pitchFamily="34" charset="0"/>
              <a:buChar char="•"/>
            </a:pPr>
            <a:endParaRPr lang="en-US" sz="2000"/>
          </a:p>
        </p:txBody>
      </p:sp>
      <p:pic>
        <p:nvPicPr>
          <p:cNvPr id="3" name="Picture 2">
            <a:extLst>
              <a:ext uri="{FF2B5EF4-FFF2-40B4-BE49-F238E27FC236}">
                <a16:creationId xmlns:a16="http://schemas.microsoft.com/office/drawing/2014/main" id="{AA45DEA5-EF18-CD8F-431C-3F32E4B275ED}"/>
              </a:ext>
            </a:extLst>
          </p:cNvPr>
          <p:cNvPicPr>
            <a:picLocks noChangeAspect="1"/>
          </p:cNvPicPr>
          <p:nvPr/>
        </p:nvPicPr>
        <p:blipFill>
          <a:blip r:embed="rId3"/>
          <a:stretch>
            <a:fillRect/>
          </a:stretch>
        </p:blipFill>
        <p:spPr>
          <a:xfrm>
            <a:off x="767273" y="3768472"/>
            <a:ext cx="5534797" cy="1171739"/>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BE900928-1A1E-6A0B-0DD5-0995A2605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997" y="3404444"/>
            <a:ext cx="4210081" cy="2514618"/>
          </a:xfrm>
          <a:prstGeom prst="rect">
            <a:avLst/>
          </a:prstGeom>
        </p:spPr>
      </p:pic>
      <p:pic>
        <p:nvPicPr>
          <p:cNvPr id="4" name="Picture 3">
            <a:extLst>
              <a:ext uri="{FF2B5EF4-FFF2-40B4-BE49-F238E27FC236}">
                <a16:creationId xmlns:a16="http://schemas.microsoft.com/office/drawing/2014/main" id="{EAA582C6-4832-C89A-7852-ED58F756FC5F}"/>
              </a:ext>
            </a:extLst>
          </p:cNvPr>
          <p:cNvPicPr>
            <a:picLocks noChangeAspect="1"/>
          </p:cNvPicPr>
          <p:nvPr/>
        </p:nvPicPr>
        <p:blipFill>
          <a:blip r:embed="rId5"/>
          <a:stretch>
            <a:fillRect/>
          </a:stretch>
        </p:blipFill>
        <p:spPr>
          <a:xfrm>
            <a:off x="1495492" y="4968171"/>
            <a:ext cx="5416099" cy="1012004"/>
          </a:xfrm>
          <a:prstGeom prst="rect">
            <a:avLst/>
          </a:prstGeom>
        </p:spPr>
      </p:pic>
    </p:spTree>
    <p:extLst>
      <p:ext uri="{BB962C8B-B14F-4D97-AF65-F5344CB8AC3E}">
        <p14:creationId xmlns:p14="http://schemas.microsoft.com/office/powerpoint/2010/main" val="104207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Resources</a:t>
            </a:r>
          </a:p>
        </p:txBody>
      </p:sp>
      <p:sp>
        <p:nvSpPr>
          <p:cNvPr id="2" name="Content Placeholder 2">
            <a:extLst>
              <a:ext uri="{FF2B5EF4-FFF2-40B4-BE49-F238E27FC236}">
                <a16:creationId xmlns:a16="http://schemas.microsoft.com/office/drawing/2014/main" id="{BBF97E0B-6F8D-52FB-5191-5CC8EC984226}"/>
              </a:ext>
            </a:extLst>
          </p:cNvPr>
          <p:cNvSpPr>
            <a:spLocks noGrp="1"/>
          </p:cNvSpPr>
          <p:nvPr>
            <p:ph idx="1"/>
          </p:nvPr>
        </p:nvSpPr>
        <p:spPr>
          <a:xfrm>
            <a:off x="571500" y="1005353"/>
            <a:ext cx="10999693" cy="5314167"/>
          </a:xfrm>
        </p:spPr>
        <p:txBody>
          <a:bodyPr>
            <a:normAutofit lnSpcReduction="10000"/>
          </a:bodyPr>
          <a:lstStyle/>
          <a:p>
            <a:r>
              <a:rPr lang="en-US" sz="2400"/>
              <a:t>FUTURE INTEL® ARCHITECTURE INSTRUCTION EXTENSIONS AND FEATURES</a:t>
            </a:r>
          </a:p>
          <a:p>
            <a:pPr lvl="1"/>
            <a:r>
              <a:rPr lang="en-US" sz="2000">
                <a:hlinkClick r:id="rId2"/>
              </a:rPr>
              <a:t>https://community.intel.com/legacyfs/online/drupal_files/managed/c5/15/architecture-instruction-set-extensions-programming-reference.pdf</a:t>
            </a:r>
            <a:endParaRPr lang="en-US" sz="2000"/>
          </a:p>
          <a:p>
            <a:pPr lvl="1"/>
            <a:r>
              <a:rPr lang="en-US" sz="2000"/>
              <a:t>Captures background better than SDM. Some features names are old, but great resource.</a:t>
            </a:r>
          </a:p>
          <a:p>
            <a:r>
              <a:rPr lang="en-US" sz="2400" err="1"/>
              <a:t>SkTool</a:t>
            </a:r>
            <a:endParaRPr lang="en-US" sz="2400"/>
          </a:p>
          <a:p>
            <a:pPr lvl="1"/>
            <a:r>
              <a:rPr lang="en-US" sz="2000">
                <a:hlinkClick r:id="rId3"/>
              </a:rPr>
              <a:t>Windows SDK</a:t>
            </a:r>
            <a:endParaRPr lang="en-US" sz="2000"/>
          </a:p>
          <a:p>
            <a:pPr lvl="1"/>
            <a:r>
              <a:rPr lang="en-US" sz="2000"/>
              <a:t>(unofficially) </a:t>
            </a:r>
            <a:r>
              <a:rPr lang="en-US" sz="2000">
                <a:hlinkClick r:id="rId4"/>
              </a:rPr>
              <a:t>https://github.com/AaLl86/WindowsInternals/tree/master/Training</a:t>
            </a:r>
            <a:r>
              <a:rPr lang="en-US" sz="2000"/>
              <a:t>   </a:t>
            </a:r>
          </a:p>
          <a:p>
            <a:r>
              <a:rPr lang="en-US" sz="2400"/>
              <a:t>C code to check HVPT availability</a:t>
            </a:r>
          </a:p>
          <a:p>
            <a:pPr lvl="1"/>
            <a:r>
              <a:rPr lang="en-US" sz="2000">
                <a:hlinkClick r:id="rId5"/>
              </a:rPr>
              <a:t>https://gist.github.com/tandasat/890d4aad0c54f784f749ba5c894954d6</a:t>
            </a:r>
            <a:endParaRPr lang="en-US" sz="2000"/>
          </a:p>
          <a:p>
            <a:r>
              <a:rPr lang="en-US" sz="2400"/>
              <a:t>Demo code</a:t>
            </a:r>
          </a:p>
          <a:p>
            <a:pPr lvl="1"/>
            <a:r>
              <a:rPr lang="en-US" sz="2000">
                <a:hlinkClick r:id="rId6"/>
              </a:rPr>
              <a:t>https://github.com/tandasat/recon2024_demo</a:t>
            </a:r>
            <a:endParaRPr lang="en-US" sz="2000"/>
          </a:p>
          <a:p>
            <a:r>
              <a:rPr lang="en-US" sz="2400"/>
              <a:t>HLAT articles (details also on PW and GPV)</a:t>
            </a:r>
          </a:p>
          <a:p>
            <a:pPr lvl="1"/>
            <a:r>
              <a:rPr lang="en-US" sz="2000"/>
              <a:t>Initial HLAT analysis - </a:t>
            </a:r>
            <a:r>
              <a:rPr lang="en-US" sz="2000">
                <a:hlinkClick r:id="rId7"/>
              </a:rPr>
              <a:t>https://www.andrea-allievi.com/blog/alder-lake-and-the-new-intel-features/</a:t>
            </a:r>
            <a:r>
              <a:rPr lang="en-US" sz="2000"/>
              <a:t> </a:t>
            </a:r>
            <a:endParaRPr lang="en-US" sz="2000">
              <a:hlinkClick r:id="rId8"/>
            </a:endParaRPr>
          </a:p>
          <a:p>
            <a:pPr lvl="1"/>
            <a:r>
              <a:rPr lang="en-US" sz="2000"/>
              <a:t>Satoshi HLAT series: </a:t>
            </a:r>
            <a:r>
              <a:rPr lang="en-US" sz="2000">
                <a:hlinkClick r:id="rId9"/>
              </a:rPr>
              <a:t>https://tandasat.github.io/blog/2023/07/05/intel-vt-rp-part-1.html</a:t>
            </a:r>
            <a:endParaRPr lang="en-US" sz="2000"/>
          </a:p>
        </p:txBody>
      </p:sp>
    </p:spTree>
    <p:extLst>
      <p:ext uri="{BB962C8B-B14F-4D97-AF65-F5344CB8AC3E}">
        <p14:creationId xmlns:p14="http://schemas.microsoft.com/office/powerpoint/2010/main" val="55253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We are hiring talented people</a:t>
            </a:r>
          </a:p>
        </p:txBody>
      </p:sp>
      <p:sp>
        <p:nvSpPr>
          <p:cNvPr id="2" name="Content Placeholder 2">
            <a:extLst>
              <a:ext uri="{FF2B5EF4-FFF2-40B4-BE49-F238E27FC236}">
                <a16:creationId xmlns:a16="http://schemas.microsoft.com/office/drawing/2014/main" id="{BBF97E0B-6F8D-52FB-5191-5CC8EC984226}"/>
              </a:ext>
            </a:extLst>
          </p:cNvPr>
          <p:cNvSpPr>
            <a:spLocks noGrp="1"/>
          </p:cNvSpPr>
          <p:nvPr>
            <p:ph idx="1"/>
          </p:nvPr>
        </p:nvSpPr>
        <p:spPr>
          <a:xfrm>
            <a:off x="596153" y="3611880"/>
            <a:ext cx="10999693" cy="2606527"/>
          </a:xfrm>
        </p:spPr>
        <p:txBody>
          <a:bodyPr>
            <a:normAutofit/>
          </a:bodyPr>
          <a:lstStyle/>
          <a:p>
            <a:r>
              <a:rPr lang="en-US" sz="2000"/>
              <a:t>Are you brave enough and want to deal with design like HVPT?</a:t>
            </a:r>
          </a:p>
          <a:p>
            <a:r>
              <a:rPr lang="en-US" sz="2000"/>
              <a:t>Do you like low-level engineering, security and the OS architecture?</a:t>
            </a:r>
          </a:p>
          <a:p>
            <a:r>
              <a:rPr lang="en-US" sz="2000"/>
              <a:t>So, the job can be for you </a:t>
            </a:r>
            <a:r>
              <a:rPr lang="en-US" sz="2000">
                <a:sym typeface="Wingdings" panose="05000000000000000000" pitchFamily="2" charset="2"/>
              </a:rPr>
              <a:t></a:t>
            </a:r>
          </a:p>
          <a:p>
            <a:r>
              <a:rPr lang="en-US" sz="2000">
                <a:hlinkClick r:id="rId2"/>
              </a:rPr>
              <a:t>https://jobs.careers.microsoft.com/global/en/job/1728506/Software-Engineer-2</a:t>
            </a:r>
            <a:r>
              <a:rPr lang="en-US" sz="2000"/>
              <a:t> is a good example</a:t>
            </a:r>
          </a:p>
          <a:p>
            <a:r>
              <a:rPr lang="en-US" sz="2000"/>
              <a:t>Drop me a mail (</a:t>
            </a:r>
            <a:r>
              <a:rPr lang="en-US" sz="2000">
                <a:hlinkClick r:id="rId3"/>
              </a:rPr>
              <a:t>andreaa@microsoft.com</a:t>
            </a:r>
            <a:r>
              <a:rPr lang="en-US" sz="2000"/>
              <a:t>) or a message in Twitter (</a:t>
            </a:r>
            <a:r>
              <a:rPr lang="en-US" sz="2000">
                <a:hlinkClick r:id="rId4"/>
              </a:rPr>
              <a:t>@aall86</a:t>
            </a:r>
            <a:r>
              <a:rPr lang="en-US" sz="2000"/>
              <a:t>) in case interested</a:t>
            </a:r>
          </a:p>
        </p:txBody>
      </p:sp>
      <p:pic>
        <p:nvPicPr>
          <p:cNvPr id="3" name="Picture 2">
            <a:extLst>
              <a:ext uri="{FF2B5EF4-FFF2-40B4-BE49-F238E27FC236}">
                <a16:creationId xmlns:a16="http://schemas.microsoft.com/office/drawing/2014/main" id="{99A400CA-30D0-DF5D-A62B-1E0CA83497B5}"/>
              </a:ext>
            </a:extLst>
          </p:cNvPr>
          <p:cNvPicPr>
            <a:picLocks noChangeAspect="1"/>
          </p:cNvPicPr>
          <p:nvPr/>
        </p:nvPicPr>
        <p:blipFill>
          <a:blip r:embed="rId5"/>
          <a:stretch>
            <a:fillRect/>
          </a:stretch>
        </p:blipFill>
        <p:spPr>
          <a:xfrm>
            <a:off x="2538931" y="1010444"/>
            <a:ext cx="7114138" cy="2338126"/>
          </a:xfrm>
          <a:prstGeom prst="rect">
            <a:avLst/>
          </a:prstGeom>
        </p:spPr>
      </p:pic>
    </p:spTree>
    <p:extLst>
      <p:ext uri="{BB962C8B-B14F-4D97-AF65-F5344CB8AC3E}">
        <p14:creationId xmlns:p14="http://schemas.microsoft.com/office/powerpoint/2010/main" val="939847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95909-5EE2-4621-A953-467D2726B537}"/>
              </a:ext>
            </a:extLst>
          </p:cNvPr>
          <p:cNvSpPr/>
          <p:nvPr/>
        </p:nvSpPr>
        <p:spPr>
          <a:xfrm>
            <a:off x="0" y="0"/>
            <a:ext cx="6096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308A43-FA74-40D4-9ECD-208757A80A96}"/>
              </a:ext>
            </a:extLst>
          </p:cNvPr>
          <p:cNvSpPr txBox="1"/>
          <p:nvPr/>
        </p:nvSpPr>
        <p:spPr>
          <a:xfrm>
            <a:off x="6654063" y="3184358"/>
            <a:ext cx="5017971" cy="746358"/>
          </a:xfrm>
          <a:prstGeom prst="rect">
            <a:avLst/>
          </a:prstGeom>
          <a:noFill/>
        </p:spPr>
        <p:txBody>
          <a:bodyPr wrap="square" rtlCol="0">
            <a:spAutoFit/>
          </a:bodyPr>
          <a:lstStyle/>
          <a:p>
            <a:pPr>
              <a:spcAft>
                <a:spcPts val="300"/>
              </a:spcAft>
            </a:pPr>
            <a:r>
              <a:rPr lang="en-US" sz="2000" b="1"/>
              <a:t>Andrea Allievi </a:t>
            </a:r>
            <a:r>
              <a:rPr lang="en-US" sz="2000"/>
              <a:t>(</a:t>
            </a:r>
            <a:r>
              <a:rPr lang="en-US" sz="2000">
                <a:hlinkClick r:id="rId3"/>
              </a:rPr>
              <a:t>@aall86</a:t>
            </a:r>
            <a:r>
              <a:rPr lang="en-US" sz="2000"/>
              <a:t>)</a:t>
            </a:r>
          </a:p>
          <a:p>
            <a:pPr>
              <a:spcAft>
                <a:spcPts val="300"/>
              </a:spcAft>
            </a:pPr>
            <a:r>
              <a:rPr lang="en-US" sz="2000" b="1"/>
              <a:t>Satoshi Tanda </a:t>
            </a:r>
            <a:r>
              <a:rPr lang="en-US" sz="2000"/>
              <a:t>(</a:t>
            </a:r>
            <a:r>
              <a:rPr lang="en-US" sz="2000">
                <a:hlinkClick r:id="rId4"/>
              </a:rPr>
              <a:t>@standa_t</a:t>
            </a:r>
            <a:r>
              <a:rPr lang="en-US" sz="2000"/>
              <a:t>)</a:t>
            </a:r>
          </a:p>
        </p:txBody>
      </p:sp>
      <p:cxnSp>
        <p:nvCxnSpPr>
          <p:cNvPr id="19" name="Straight Connector 18">
            <a:extLst>
              <a:ext uri="{FF2B5EF4-FFF2-40B4-BE49-F238E27FC236}">
                <a16:creationId xmlns:a16="http://schemas.microsoft.com/office/drawing/2014/main" id="{9161F845-8691-48FB-BBD0-A874C39B6112}"/>
              </a:ext>
            </a:extLst>
          </p:cNvPr>
          <p:cNvCxnSpPr/>
          <p:nvPr/>
        </p:nvCxnSpPr>
        <p:spPr>
          <a:xfrm>
            <a:off x="6583680" y="2775585"/>
            <a:ext cx="496062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Title 16">
            <a:extLst>
              <a:ext uri="{FF2B5EF4-FFF2-40B4-BE49-F238E27FC236}">
                <a16:creationId xmlns:a16="http://schemas.microsoft.com/office/drawing/2014/main" id="{8ED132E0-06D5-5DD2-CFCE-C46484C14A13}"/>
              </a:ext>
            </a:extLst>
          </p:cNvPr>
          <p:cNvSpPr>
            <a:spLocks noGrp="1"/>
          </p:cNvSpPr>
          <p:nvPr>
            <p:ph type="title"/>
          </p:nvPr>
        </p:nvSpPr>
        <p:spPr>
          <a:xfrm>
            <a:off x="6362700" y="412106"/>
            <a:ext cx="5600699" cy="2140593"/>
          </a:xfrm>
        </p:spPr>
        <p:txBody>
          <a:bodyPr vert="horz" lIns="91440" tIns="45720" rIns="91440" bIns="45720" rtlCol="0" anchor="ctr">
            <a:normAutofit/>
          </a:bodyPr>
          <a:lstStyle/>
          <a:p>
            <a:pPr algn="ctr"/>
            <a:r>
              <a:rPr lang="en-US" sz="3600" kern="1200">
                <a:solidFill>
                  <a:schemeClr val="tx2">
                    <a:lumMod val="75000"/>
                    <a:lumOff val="25000"/>
                  </a:schemeClr>
                </a:solidFill>
                <a:latin typeface="+mn-lt"/>
                <a:ea typeface="+mj-ea"/>
                <a:cs typeface="+mj-cs"/>
              </a:rPr>
              <a:t>Thanks for Attending</a:t>
            </a:r>
            <a:br>
              <a:rPr lang="en-US" sz="3600" kern="1200">
                <a:solidFill>
                  <a:schemeClr val="tx2">
                    <a:lumMod val="75000"/>
                    <a:lumOff val="25000"/>
                  </a:schemeClr>
                </a:solidFill>
                <a:latin typeface="+mn-lt"/>
                <a:ea typeface="+mj-ea"/>
                <a:cs typeface="+mj-cs"/>
              </a:rPr>
            </a:br>
            <a:r>
              <a:rPr lang="en-US" sz="3600" kern="1200">
                <a:solidFill>
                  <a:schemeClr val="tx2">
                    <a:lumMod val="75000"/>
                    <a:lumOff val="25000"/>
                  </a:schemeClr>
                </a:solidFill>
                <a:latin typeface="+mn-lt"/>
                <a:ea typeface="+mj-ea"/>
                <a:cs typeface="+mj-cs"/>
              </a:rPr>
              <a:t>Recon!</a:t>
            </a:r>
          </a:p>
        </p:txBody>
      </p:sp>
      <p:pic>
        <p:nvPicPr>
          <p:cNvPr id="6" name="Picture 5">
            <a:extLst>
              <a:ext uri="{FF2B5EF4-FFF2-40B4-BE49-F238E27FC236}">
                <a16:creationId xmlns:a16="http://schemas.microsoft.com/office/drawing/2014/main" id="{A4F6BECF-B2B7-C24D-5B31-7A3ABEEED88F}"/>
              </a:ext>
            </a:extLst>
          </p:cNvPr>
          <p:cNvPicPr>
            <a:picLocks noChangeAspect="1"/>
          </p:cNvPicPr>
          <p:nvPr/>
        </p:nvPicPr>
        <p:blipFill>
          <a:blip r:embed="rId5"/>
          <a:stretch>
            <a:fillRect/>
          </a:stretch>
        </p:blipFill>
        <p:spPr>
          <a:xfrm>
            <a:off x="647700" y="0"/>
            <a:ext cx="5195625" cy="6858000"/>
          </a:xfrm>
          <a:prstGeom prst="rect">
            <a:avLst/>
          </a:prstGeom>
        </p:spPr>
      </p:pic>
      <p:sp>
        <p:nvSpPr>
          <p:cNvPr id="4" name="TextBox 3">
            <a:extLst>
              <a:ext uri="{FF2B5EF4-FFF2-40B4-BE49-F238E27FC236}">
                <a16:creationId xmlns:a16="http://schemas.microsoft.com/office/drawing/2014/main" id="{64BFBA73-F9E2-B6A8-367D-489F4C1DBDFA}"/>
              </a:ext>
            </a:extLst>
          </p:cNvPr>
          <p:cNvSpPr txBox="1"/>
          <p:nvPr/>
        </p:nvSpPr>
        <p:spPr>
          <a:xfrm>
            <a:off x="6577125" y="4339488"/>
            <a:ext cx="5171846" cy="2308324"/>
          </a:xfrm>
          <a:prstGeom prst="rect">
            <a:avLst/>
          </a:prstGeom>
          <a:noFill/>
        </p:spPr>
        <p:txBody>
          <a:bodyPr wrap="square" rtlCol="0">
            <a:spAutoFit/>
          </a:bodyPr>
          <a:lstStyle/>
          <a:p>
            <a:r>
              <a:rPr lang="en-US"/>
              <a:t>Another Windows Internals - Fundamentals course will start on July 11</a:t>
            </a:r>
            <a:r>
              <a:rPr lang="en-US" baseline="30000"/>
              <a:t>th</a:t>
            </a:r>
            <a:r>
              <a:rPr lang="en-US"/>
              <a:t> for whoever is interested:</a:t>
            </a:r>
          </a:p>
          <a:p>
            <a:r>
              <a:rPr lang="en-US">
                <a:hlinkClick r:id="rId6"/>
              </a:rPr>
              <a:t>https://www.oreilly.com/live-events/windows-internals-fundamentals/0636920095044/</a:t>
            </a:r>
            <a:r>
              <a:rPr lang="en-US"/>
              <a:t> </a:t>
            </a:r>
            <a:endParaRPr lang="en-US" dirty="0"/>
          </a:p>
          <a:p>
            <a:endParaRPr lang="en-US" dirty="0"/>
          </a:p>
          <a:p>
            <a:r>
              <a:rPr lang="en-US" dirty="0"/>
              <a:t>Hypervisor Development for Security Researchers:</a:t>
            </a:r>
          </a:p>
          <a:p>
            <a:r>
              <a:rPr lang="en-US" dirty="0">
                <a:hlinkClick r:id="rId7"/>
              </a:rPr>
              <a:t>https://tandasat.github.io/</a:t>
            </a:r>
            <a:endParaRPr lang="en-US" dirty="0"/>
          </a:p>
          <a:p>
            <a:endParaRPr lang="en-US"/>
          </a:p>
        </p:txBody>
      </p:sp>
    </p:spTree>
    <p:extLst>
      <p:ext uri="{BB962C8B-B14F-4D97-AF65-F5344CB8AC3E}">
        <p14:creationId xmlns:p14="http://schemas.microsoft.com/office/powerpoint/2010/main" val="21744843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767C5-EFB7-F205-01C6-3DF664515B4C}"/>
              </a:ext>
            </a:extLst>
          </p:cNvPr>
          <p:cNvSpPr>
            <a:spLocks noGrp="1"/>
          </p:cNvSpPr>
          <p:nvPr>
            <p:ph idx="1"/>
          </p:nvPr>
        </p:nvSpPr>
        <p:spPr>
          <a:xfrm>
            <a:off x="838200" y="1825625"/>
            <a:ext cx="10515600" cy="2241278"/>
          </a:xfrm>
        </p:spPr>
        <p:txBody>
          <a:bodyPr/>
          <a:lstStyle/>
          <a:p>
            <a:r>
              <a:rPr lang="en-US"/>
              <a:t>Satoshi Tanda</a:t>
            </a:r>
          </a:p>
          <a:p>
            <a:pPr marL="914400" lvl="2" indent="0">
              <a:buNone/>
            </a:pPr>
            <a:r>
              <a:rPr lang="en-US" sz="2400">
                <a:hlinkClick r:id="rId3"/>
              </a:rPr>
              <a:t>in/</a:t>
            </a:r>
            <a:r>
              <a:rPr lang="en-US" sz="2400" err="1">
                <a:hlinkClick r:id="rId3"/>
              </a:rPr>
              <a:t>satoshitanda</a:t>
            </a:r>
            <a:endParaRPr lang="en-US" sz="2400"/>
          </a:p>
          <a:p>
            <a:pPr marL="914400" lvl="2" indent="0">
              <a:buNone/>
            </a:pPr>
            <a:r>
              <a:rPr lang="en-US" sz="2400">
                <a:hlinkClick r:id="rId4"/>
              </a:rPr>
              <a:t>@standa_t</a:t>
            </a:r>
            <a:endParaRPr lang="en-US" sz="2400"/>
          </a:p>
          <a:p>
            <a:pPr marL="914400" lvl="2" indent="0">
              <a:buNone/>
            </a:pPr>
            <a:r>
              <a:rPr lang="en-US" sz="2400">
                <a:hlinkClick r:id="rId5"/>
              </a:rPr>
              <a:t>@tandasat</a:t>
            </a:r>
            <a:endParaRPr lang="en-US" sz="2400"/>
          </a:p>
          <a:p>
            <a:pPr marL="914400" lvl="2" indent="0">
              <a:buNone/>
            </a:pPr>
            <a:r>
              <a:rPr lang="en-US" sz="2400">
                <a:hlinkClick r:id="rId6"/>
              </a:rPr>
              <a:t>@satoshi_tanda@infosec.exchange</a:t>
            </a:r>
            <a:endParaRPr lang="en-US" sz="2400"/>
          </a:p>
          <a:p>
            <a:pPr marL="914400" lvl="2" indent="0">
              <a:buNone/>
            </a:pPr>
            <a:endParaRPr lang="en-US" sz="2400"/>
          </a:p>
          <a:p>
            <a:pPr marL="914400" lvl="2" indent="0">
              <a:buNone/>
            </a:pPr>
            <a:endParaRPr lang="en-US" sz="2400"/>
          </a:p>
          <a:p>
            <a:pPr marL="914400" lvl="2" indent="0">
              <a:buNone/>
            </a:pPr>
            <a:endParaRPr lang="en-US" sz="2400"/>
          </a:p>
          <a:p>
            <a:pPr marL="914400" lvl="2" indent="0">
              <a:buNone/>
            </a:pPr>
            <a:endParaRPr lang="en-US" sz="2400"/>
          </a:p>
          <a:p>
            <a:endParaRPr lang="en-US"/>
          </a:p>
        </p:txBody>
      </p:sp>
      <p:pic>
        <p:nvPicPr>
          <p:cNvPr id="5" name="Picture 4" descr="Mastodon icon PNG and SVG Vector Free Download">
            <a:extLst>
              <a:ext uri="{FF2B5EF4-FFF2-40B4-BE49-F238E27FC236}">
                <a16:creationId xmlns:a16="http://schemas.microsoft.com/office/drawing/2014/main" id="{178B4702-25AD-63B6-DA03-6E9BE3BB16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280" y="3499097"/>
            <a:ext cx="305991" cy="325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D188958F-A46A-40CA-5A0C-438F2FDD14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7568" y="2334368"/>
            <a:ext cx="325036" cy="325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87B4473-40E1-833F-A845-6349B32C6241}"/>
              </a:ext>
            </a:extLst>
          </p:cNvPr>
          <p:cNvPicPr>
            <a:picLocks noChangeAspect="1"/>
          </p:cNvPicPr>
          <p:nvPr/>
        </p:nvPicPr>
        <p:blipFill>
          <a:blip r:embed="rId9"/>
          <a:stretch>
            <a:fillRect/>
          </a:stretch>
        </p:blipFill>
        <p:spPr>
          <a:xfrm>
            <a:off x="1456310" y="2729847"/>
            <a:ext cx="320393" cy="325036"/>
          </a:xfrm>
          <a:prstGeom prst="rect">
            <a:avLst/>
          </a:prstGeom>
        </p:spPr>
      </p:pic>
      <p:pic>
        <p:nvPicPr>
          <p:cNvPr id="8" name="Picture 10" descr="Github Logo - Free social media icons">
            <a:extLst>
              <a:ext uri="{FF2B5EF4-FFF2-40B4-BE49-F238E27FC236}">
                <a16:creationId xmlns:a16="http://schemas.microsoft.com/office/drawing/2014/main" id="{CA35A89B-7D3D-48E6-65F9-1B4D1EA31E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9280" y="3105204"/>
            <a:ext cx="325036" cy="3250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D4D9F1-5EEA-4D66-EF88-F6B7A997E978}"/>
              </a:ext>
            </a:extLst>
          </p:cNvPr>
          <p:cNvSpPr txBox="1"/>
          <p:nvPr/>
        </p:nvSpPr>
        <p:spPr>
          <a:xfrm>
            <a:off x="8648131" y="4677944"/>
            <a:ext cx="2523448" cy="369332"/>
          </a:xfrm>
          <a:prstGeom prst="rect">
            <a:avLst/>
          </a:prstGeom>
          <a:noFill/>
        </p:spPr>
        <p:txBody>
          <a:bodyPr wrap="none" rtlCol="0">
            <a:spAutoFit/>
          </a:bodyPr>
          <a:lstStyle/>
          <a:p>
            <a:r>
              <a:rPr lang="en-US"/>
              <a:t>BIO and training course</a:t>
            </a:r>
          </a:p>
        </p:txBody>
      </p:sp>
      <p:sp>
        <p:nvSpPr>
          <p:cNvPr id="12" name="Content Placeholder 2">
            <a:extLst>
              <a:ext uri="{FF2B5EF4-FFF2-40B4-BE49-F238E27FC236}">
                <a16:creationId xmlns:a16="http://schemas.microsoft.com/office/drawing/2014/main" id="{5D307B71-991A-34A6-622F-3DC7857E5D9E}"/>
              </a:ext>
            </a:extLst>
          </p:cNvPr>
          <p:cNvSpPr txBox="1">
            <a:spLocks/>
          </p:cNvSpPr>
          <p:nvPr/>
        </p:nvSpPr>
        <p:spPr>
          <a:xfrm>
            <a:off x="838200" y="4117224"/>
            <a:ext cx="10515600" cy="2241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a:t>System software dev – virtualization for game console</a:t>
            </a:r>
          </a:p>
          <a:p>
            <a:pPr lvl="1"/>
            <a:r>
              <a:rPr lang="en-US" sz="2000"/>
              <a:t>Security researcher - specializes in platform security</a:t>
            </a:r>
          </a:p>
          <a:p>
            <a:pPr lvl="1"/>
            <a:r>
              <a:rPr lang="en-US" sz="2000"/>
              <a:t>Trainer – teaches a </a:t>
            </a:r>
            <a:r>
              <a:rPr lang="en-US" sz="2000">
                <a:hlinkClick r:id="rId11"/>
              </a:rPr>
              <a:t>hypervisor development course</a:t>
            </a:r>
            <a:r>
              <a:rPr lang="en-US" sz="1600">
                <a:hlinkClick r:id="rId11"/>
              </a:rPr>
              <a:t> </a:t>
            </a:r>
            <a:endParaRPr lang="en-US" sz="1600"/>
          </a:p>
          <a:p>
            <a:pPr lvl="2"/>
            <a:endParaRPr lang="en-US" sz="1200"/>
          </a:p>
          <a:p>
            <a:pPr marL="914400" lvl="2" indent="0">
              <a:buFont typeface="Arial" panose="020B0604020202020204" pitchFamily="34" charset="0"/>
              <a:buNone/>
            </a:pPr>
            <a:endParaRPr lang="en-US" sz="2400"/>
          </a:p>
          <a:p>
            <a:pPr marL="914400" lvl="2" indent="0">
              <a:buFont typeface="Arial" panose="020B0604020202020204" pitchFamily="34" charset="0"/>
              <a:buNone/>
            </a:pPr>
            <a:endParaRPr lang="en-US" sz="2400"/>
          </a:p>
          <a:p>
            <a:endParaRPr lang="en-US"/>
          </a:p>
        </p:txBody>
      </p:sp>
      <p:sp>
        <p:nvSpPr>
          <p:cNvPr id="9" name="Title 1">
            <a:extLst>
              <a:ext uri="{FF2B5EF4-FFF2-40B4-BE49-F238E27FC236}">
                <a16:creationId xmlns:a16="http://schemas.microsoft.com/office/drawing/2014/main" id="{93D3CEFA-7E5C-3284-68D3-0CA6C64543B8}"/>
              </a:ext>
            </a:extLst>
          </p:cNvPr>
          <p:cNvSpPr txBox="1">
            <a:spLocks/>
          </p:cNvSpPr>
          <p:nvPr/>
        </p:nvSpPr>
        <p:spPr>
          <a:xfrm>
            <a:off x="838200" y="571242"/>
            <a:ext cx="10515600" cy="71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2">
                    <a:lumMod val="75000"/>
                    <a:lumOff val="25000"/>
                  </a:schemeClr>
                </a:solidFill>
              </a:rPr>
              <a:t>Who I am</a:t>
            </a:r>
          </a:p>
        </p:txBody>
      </p:sp>
      <p:pic>
        <p:nvPicPr>
          <p:cNvPr id="1026" name="Picture 2" descr="QR Code Image">
            <a:extLst>
              <a:ext uri="{FF2B5EF4-FFF2-40B4-BE49-F238E27FC236}">
                <a16:creationId xmlns:a16="http://schemas.microsoft.com/office/drawing/2014/main" id="{9E1494EE-F215-F3C8-57EE-2ED38E15E6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1664" y="1955926"/>
            <a:ext cx="2776383" cy="277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07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Outline – What we are going to talk…</a:t>
            </a:r>
          </a:p>
        </p:txBody>
      </p:sp>
      <p:sp>
        <p:nvSpPr>
          <p:cNvPr id="7" name="TextBox 6">
            <a:extLst>
              <a:ext uri="{FF2B5EF4-FFF2-40B4-BE49-F238E27FC236}">
                <a16:creationId xmlns:a16="http://schemas.microsoft.com/office/drawing/2014/main" id="{D72026E6-04C6-8814-2454-C1FA38D49C66}"/>
              </a:ext>
            </a:extLst>
          </p:cNvPr>
          <p:cNvSpPr txBox="1"/>
          <p:nvPr/>
        </p:nvSpPr>
        <p:spPr>
          <a:xfrm>
            <a:off x="555114" y="1065789"/>
            <a:ext cx="10951380" cy="3447098"/>
          </a:xfrm>
          <a:prstGeom prst="rect">
            <a:avLst/>
          </a:prstGeom>
          <a:noFill/>
        </p:spPr>
        <p:txBody>
          <a:bodyPr wrap="square" rtlCol="0">
            <a:spAutoFit/>
          </a:bodyPr>
          <a:lstStyle/>
          <a:p>
            <a:r>
              <a:rPr lang="en-US" sz="2400" b="1"/>
              <a:t>Part 1 </a:t>
            </a:r>
            <a:r>
              <a:rPr lang="en-US" sz="2400"/>
              <a:t>- Introduction</a:t>
            </a:r>
          </a:p>
          <a:p>
            <a:pPr marL="742950" lvl="1" indent="-285750">
              <a:buFont typeface="Arial" panose="020B0604020202020204" pitchFamily="34" charset="0"/>
              <a:buChar char="•"/>
            </a:pPr>
            <a:r>
              <a:rPr lang="en-US"/>
              <a:t>State of arts of the latest Exploit mitigations technologies in Windows</a:t>
            </a:r>
          </a:p>
          <a:p>
            <a:pPr marL="742950" lvl="1" indent="-285750">
              <a:buFont typeface="Arial" panose="020B0604020202020204" pitchFamily="34" charset="0"/>
              <a:buChar char="•"/>
            </a:pPr>
            <a:r>
              <a:rPr lang="en-US"/>
              <a:t>Primarily focused on KDP and Shadow stack (CET)</a:t>
            </a:r>
          </a:p>
          <a:p>
            <a:pPr>
              <a:spcBef>
                <a:spcPts val="1200"/>
              </a:spcBef>
            </a:pPr>
            <a:r>
              <a:rPr lang="en-US" sz="2400" b="1"/>
              <a:t>Part 2 </a:t>
            </a:r>
            <a:r>
              <a:rPr lang="en-US" sz="2400"/>
              <a:t>– Attacks on the page tables and HLAT</a:t>
            </a:r>
          </a:p>
          <a:p>
            <a:pPr marL="742950" lvl="1" indent="-285750">
              <a:buFont typeface="Arial" panose="020B0604020202020204" pitchFamily="34" charset="0"/>
              <a:buChar char="•"/>
            </a:pPr>
            <a:r>
              <a:rPr lang="en-US"/>
              <a:t>Limitation of KDP and HVPT as a solution</a:t>
            </a:r>
          </a:p>
          <a:p>
            <a:pPr>
              <a:spcBef>
                <a:spcPts val="1200"/>
              </a:spcBef>
            </a:pPr>
            <a:r>
              <a:rPr lang="en-US" sz="2400" b="1"/>
              <a:t>Part 3 </a:t>
            </a:r>
            <a:r>
              <a:rPr lang="en-US" sz="2400"/>
              <a:t>– The NT Implementation</a:t>
            </a:r>
          </a:p>
          <a:p>
            <a:pPr marL="742950" lvl="1" indent="-285750">
              <a:buFont typeface="Arial" panose="020B0604020202020204" pitchFamily="34" charset="0"/>
              <a:buChar char="•"/>
            </a:pPr>
            <a:r>
              <a:rPr lang="en-US">
                <a:latin typeface="SegoePro-Semibold"/>
              </a:rPr>
              <a:t>Private vs Shared pages </a:t>
            </a:r>
            <a:r>
              <a:rPr lang="en-US" sz="1800" b="0" i="0" u="none" strike="noStrike" baseline="0">
                <a:latin typeface="SegoePro-Semibold"/>
              </a:rPr>
              <a:t>- </a:t>
            </a:r>
            <a:r>
              <a:rPr lang="en-US">
                <a:latin typeface="SegoePro-Semibold"/>
              </a:rPr>
              <a:t>How the Secure Kernel tracks NT Memory</a:t>
            </a:r>
          </a:p>
          <a:p>
            <a:pPr marL="742950" lvl="1" indent="-285750">
              <a:buFont typeface="Arial" panose="020B0604020202020204" pitchFamily="34" charset="0"/>
              <a:buChar char="•"/>
            </a:pPr>
            <a:r>
              <a:rPr lang="en-US">
                <a:latin typeface="SegoePro-Semibold"/>
              </a:rPr>
              <a:t>NTEs – Normal Table Address</a:t>
            </a:r>
          </a:p>
          <a:p>
            <a:pPr marL="742950" lvl="1" indent="-285750">
              <a:buFont typeface="Arial" panose="020B0604020202020204" pitchFamily="34" charset="0"/>
              <a:buChar char="•"/>
            </a:pPr>
            <a:r>
              <a:rPr lang="en-US">
                <a:latin typeface="SegoePro-Semibold"/>
              </a:rPr>
              <a:t>How the black magic work – the born of HVPT</a:t>
            </a:r>
          </a:p>
          <a:p>
            <a:pPr marL="742950" lvl="1" indent="-285750">
              <a:buFont typeface="Arial" panose="020B0604020202020204" pitchFamily="34" charset="0"/>
              <a:buChar char="•"/>
            </a:pPr>
            <a:r>
              <a:rPr lang="en-US" b="1">
                <a:latin typeface="SegoePro-Semibold"/>
              </a:rPr>
              <a:t>[BONUS]</a:t>
            </a:r>
            <a:r>
              <a:rPr lang="en-US">
                <a:latin typeface="SegoePro-Semibold"/>
              </a:rPr>
              <a:t> Session space – Why a heck MS took so long to implement HVPT</a:t>
            </a:r>
            <a:endParaRPr lang="en-US"/>
          </a:p>
        </p:txBody>
      </p:sp>
    </p:spTree>
    <p:extLst>
      <p:ext uri="{BB962C8B-B14F-4D97-AF65-F5344CB8AC3E}">
        <p14:creationId xmlns:p14="http://schemas.microsoft.com/office/powerpoint/2010/main" val="347399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lstStyle/>
          <a:p>
            <a:r>
              <a:rPr lang="en-US">
                <a:solidFill>
                  <a:schemeClr val="tx2">
                    <a:lumMod val="75000"/>
                    <a:lumOff val="25000"/>
                  </a:schemeClr>
                </a:solidFill>
              </a:rPr>
              <a:t>Part 1 – Introduction</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455509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a:t>During last years, multiple mitigations were introduced in Windows, with the idea to “limit the damage” or make </a:t>
            </a:r>
            <a:r>
              <a:rPr lang="en-US" sz="2400" b="1" u="sng"/>
              <a:t>exploitation</a:t>
            </a:r>
            <a:r>
              <a:rPr lang="en-US" sz="2400"/>
              <a:t> of bugs hard or impossible.</a:t>
            </a:r>
          </a:p>
          <a:p>
            <a:pPr marL="285750" indent="-285750">
              <a:spcAft>
                <a:spcPts val="1200"/>
              </a:spcAft>
              <a:buFont typeface="Arial" panose="020B0604020202020204" pitchFamily="34" charset="0"/>
              <a:buChar char="•"/>
            </a:pPr>
            <a:r>
              <a:rPr lang="en-US" sz="2400"/>
              <a:t>In Windows, the majority of them are supported thanks to the </a:t>
            </a:r>
            <a:r>
              <a:rPr lang="en-US" sz="2400" b="1" u="sng">
                <a:solidFill>
                  <a:srgbClr val="C00000"/>
                </a:solidFill>
              </a:rPr>
              <a:t>Secure Kernel</a:t>
            </a:r>
            <a:r>
              <a:rPr lang="en-US" sz="2400"/>
              <a:t>.</a:t>
            </a:r>
          </a:p>
          <a:p>
            <a:pPr marL="285750" indent="-285750">
              <a:spcAft>
                <a:spcPts val="1200"/>
              </a:spcAft>
              <a:buFont typeface="Arial" panose="020B0604020202020204" pitchFamily="34" charset="0"/>
              <a:buChar char="•"/>
            </a:pPr>
            <a:r>
              <a:rPr lang="en-US" sz="2400"/>
              <a:t>Kernel CFG, Hardware MBEC are good examples, KDP and Shadow Stack (ARM64 Pointer authentication) are the latest…</a:t>
            </a:r>
          </a:p>
          <a:p>
            <a:pPr marL="285750" indent="-285750">
              <a:spcAft>
                <a:spcPts val="1200"/>
              </a:spcAft>
              <a:buFont typeface="Arial" panose="020B0604020202020204" pitchFamily="34" charset="0"/>
              <a:buChar char="•"/>
            </a:pPr>
            <a:r>
              <a:rPr lang="en-US" sz="2400"/>
              <a:t>Due to time constraints, we will </a:t>
            </a:r>
            <a:r>
              <a:rPr lang="en-US" sz="2400" b="1" u="sng">
                <a:solidFill>
                  <a:srgbClr val="C00000"/>
                </a:solidFill>
              </a:rPr>
              <a:t>not</a:t>
            </a:r>
            <a:r>
              <a:rPr lang="en-US" sz="2400"/>
              <a:t> discuss all of them, but we will just introduce the Kernel mitigations that have led to the design of HVPT</a:t>
            </a:r>
          </a:p>
          <a:p>
            <a:pPr marL="285750" indent="-285750">
              <a:spcAft>
                <a:spcPts val="1200"/>
              </a:spcAft>
              <a:buFont typeface="Arial" panose="020B0604020202020204" pitchFamily="34" charset="0"/>
              <a:buChar char="•"/>
            </a:pPr>
            <a:r>
              <a:rPr lang="en-US" sz="2400"/>
              <a:t>Our talk is about a new Kernel mitigation, the User-mode world is </a:t>
            </a:r>
            <a:r>
              <a:rPr lang="en-US" sz="2400" b="1"/>
              <a:t>not</a:t>
            </a:r>
            <a:r>
              <a:rPr lang="en-US" sz="2400"/>
              <a:t> discussed.</a:t>
            </a:r>
          </a:p>
          <a:p>
            <a:pPr marL="285750" indent="-285750">
              <a:spcAft>
                <a:spcPts val="1200"/>
              </a:spcAft>
              <a:buFont typeface="Arial" panose="020B0604020202020204" pitchFamily="34" charset="0"/>
              <a:buChar char="•"/>
            </a:pPr>
            <a:r>
              <a:rPr lang="en-US" sz="2400"/>
              <a:t>Multiple talks and documentation already available in the wild.. (Windows Internals book included 😃)</a:t>
            </a:r>
            <a:endParaRPr lang="en-US"/>
          </a:p>
        </p:txBody>
      </p:sp>
    </p:spTree>
    <p:extLst>
      <p:ext uri="{BB962C8B-B14F-4D97-AF65-F5344CB8AC3E}">
        <p14:creationId xmlns:p14="http://schemas.microsoft.com/office/powerpoint/2010/main" val="392189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838200" y="3199856"/>
            <a:ext cx="10515600" cy="711254"/>
          </a:xfrm>
        </p:spPr>
        <p:txBody>
          <a:bodyPr/>
          <a:lstStyle/>
          <a:p>
            <a:r>
              <a:rPr lang="en-US">
                <a:solidFill>
                  <a:schemeClr val="tx2">
                    <a:lumMod val="75000"/>
                    <a:lumOff val="25000"/>
                  </a:schemeClr>
                </a:solidFill>
              </a:rPr>
              <a:t>… Let’s start with a recap …</a:t>
            </a:r>
          </a:p>
        </p:txBody>
      </p:sp>
    </p:spTree>
    <p:extLst>
      <p:ext uri="{BB962C8B-B14F-4D97-AF65-F5344CB8AC3E}">
        <p14:creationId xmlns:p14="http://schemas.microsoft.com/office/powerpoint/2010/main" val="125865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ROP (Return-Oriented Programming) &amp; CET</a:t>
            </a:r>
          </a:p>
        </p:txBody>
      </p:sp>
      <p:sp>
        <p:nvSpPr>
          <p:cNvPr id="7" name="TextBox 6">
            <a:extLst>
              <a:ext uri="{FF2B5EF4-FFF2-40B4-BE49-F238E27FC236}">
                <a16:creationId xmlns:a16="http://schemas.microsoft.com/office/drawing/2014/main" id="{D72026E6-04C6-8814-2454-C1FA38D49C66}"/>
              </a:ext>
            </a:extLst>
          </p:cNvPr>
          <p:cNvSpPr txBox="1"/>
          <p:nvPr/>
        </p:nvSpPr>
        <p:spPr>
          <a:xfrm>
            <a:off x="575285" y="1065789"/>
            <a:ext cx="10951380" cy="440120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t>Since HVCI, code section of kernel modules can not be forged / touched anymore</a:t>
            </a:r>
          </a:p>
          <a:p>
            <a:pPr marL="285750" indent="-285750">
              <a:spcAft>
                <a:spcPts val="1200"/>
              </a:spcAft>
              <a:buFont typeface="Arial" panose="020B0604020202020204" pitchFamily="34" charset="0"/>
              <a:buChar char="•"/>
            </a:pPr>
            <a:r>
              <a:rPr lang="en-US" sz="2000"/>
              <a:t>Attackers started to target stacks, with the goal to find gadgets for a ROP chain</a:t>
            </a:r>
          </a:p>
          <a:p>
            <a:pPr marL="285750" indent="-285750">
              <a:spcAft>
                <a:spcPts val="1200"/>
              </a:spcAft>
              <a:buFont typeface="Arial" panose="020B0604020202020204" pitchFamily="34" charset="0"/>
              <a:buChar char="•"/>
            </a:pPr>
            <a:r>
              <a:rPr lang="en-US" sz="2000"/>
              <a:t>How to </a:t>
            </a:r>
            <a:r>
              <a:rPr lang="en-US" sz="2000" b="1"/>
              <a:t>stop</a:t>
            </a:r>
            <a:r>
              <a:rPr lang="en-US" sz="2000"/>
              <a:t> ROP attacks?</a:t>
            </a:r>
          </a:p>
          <a:p>
            <a:pPr marL="285750" indent="-285750">
              <a:spcAft>
                <a:spcPts val="1200"/>
              </a:spcAft>
              <a:buFont typeface="Arial" panose="020B0604020202020204" pitchFamily="34" charset="0"/>
              <a:buChar char="•"/>
            </a:pPr>
            <a:r>
              <a:rPr lang="en-US" sz="2000"/>
              <a:t>In 2019 Intel introduced Control Enforcement Technology (</a:t>
            </a:r>
            <a:r>
              <a:rPr lang="en-US" sz="2000" b="1"/>
              <a:t>CET</a:t>
            </a:r>
            <a:r>
              <a:rPr lang="en-US" sz="2000"/>
              <a:t>), an-hardware assisted technology which creates another “shadow” stack, containing only “branch” addresses (and a token). </a:t>
            </a:r>
          </a:p>
          <a:p>
            <a:pPr marL="285750" indent="-285750">
              <a:spcAft>
                <a:spcPts val="1200"/>
              </a:spcAft>
              <a:buFont typeface="Arial" panose="020B0604020202020204" pitchFamily="34" charset="0"/>
              <a:buChar char="•"/>
            </a:pPr>
            <a:r>
              <a:rPr lang="en-US" sz="2000"/>
              <a:t>The shadow stack is not accessible by software executing at the same privilege level*</a:t>
            </a:r>
          </a:p>
          <a:p>
            <a:pPr marL="285750" indent="-285750">
              <a:spcAft>
                <a:spcPts val="1200"/>
              </a:spcAft>
              <a:buFont typeface="Arial" panose="020B0604020202020204" pitchFamily="34" charset="0"/>
              <a:buChar char="•"/>
            </a:pPr>
            <a:r>
              <a:rPr lang="en-US" sz="2000"/>
              <a:t>When returning from a function call, the processor compares the return address extracted from the regular stack with the value popped from the Shadow stack. If the two values do not match a Control Protection Exception (</a:t>
            </a:r>
            <a:r>
              <a:rPr lang="en-US" sz="2000" b="1"/>
              <a:t>#CP</a:t>
            </a:r>
            <a:r>
              <a:rPr lang="en-US" sz="2000"/>
              <a:t>) is raised.</a:t>
            </a:r>
          </a:p>
          <a:p>
            <a:pPr marL="285750" indent="-285750">
              <a:spcAft>
                <a:spcPts val="1200"/>
              </a:spcAft>
              <a:buFont typeface="Arial" panose="020B0604020202020204" pitchFamily="34" charset="0"/>
              <a:buChar char="•"/>
            </a:pPr>
            <a:r>
              <a:rPr lang="en-US" sz="2000"/>
              <a:t>In Windows, CET is enabled in </a:t>
            </a:r>
            <a:r>
              <a:rPr lang="en-US" sz="2000" b="1" u="sng"/>
              <a:t>both</a:t>
            </a:r>
            <a:r>
              <a:rPr lang="en-US" sz="2000"/>
              <a:t> user and kernel, which means the </a:t>
            </a:r>
            <a:r>
              <a:rPr lang="en-US" sz="2000" b="1" u="sng"/>
              <a:t>end</a:t>
            </a:r>
            <a:r>
              <a:rPr lang="en-US" sz="2000"/>
              <a:t> of ROP attacks.</a:t>
            </a:r>
          </a:p>
        </p:txBody>
      </p:sp>
    </p:spTree>
    <p:extLst>
      <p:ext uri="{BB962C8B-B14F-4D97-AF65-F5344CB8AC3E}">
        <p14:creationId xmlns:p14="http://schemas.microsoft.com/office/powerpoint/2010/main" val="348350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62D0-2373-50CE-E644-2ACF28B4B3DE}"/>
              </a:ext>
            </a:extLst>
          </p:cNvPr>
          <p:cNvSpPr>
            <a:spLocks noGrp="1"/>
          </p:cNvSpPr>
          <p:nvPr>
            <p:ph type="title"/>
          </p:nvPr>
        </p:nvSpPr>
        <p:spPr>
          <a:xfrm>
            <a:off x="405383" y="166571"/>
            <a:ext cx="10515600" cy="711254"/>
          </a:xfrm>
        </p:spPr>
        <p:txBody>
          <a:bodyPr>
            <a:normAutofit/>
          </a:bodyPr>
          <a:lstStyle/>
          <a:p>
            <a:r>
              <a:rPr lang="en-US" sz="3200">
                <a:solidFill>
                  <a:srgbClr val="C00000"/>
                </a:solidFill>
              </a:rPr>
              <a:t>ROP (Return-Oriented Programming) &amp; CET</a:t>
            </a:r>
          </a:p>
        </p:txBody>
      </p:sp>
      <p:pic>
        <p:nvPicPr>
          <p:cNvPr id="3" name="Picture 2">
            <a:extLst>
              <a:ext uri="{FF2B5EF4-FFF2-40B4-BE49-F238E27FC236}">
                <a16:creationId xmlns:a16="http://schemas.microsoft.com/office/drawing/2014/main" id="{D712BAFD-7A2A-8C2D-5907-EE7EF6CC81AE}"/>
              </a:ext>
            </a:extLst>
          </p:cNvPr>
          <p:cNvPicPr>
            <a:picLocks noChangeAspect="1"/>
          </p:cNvPicPr>
          <p:nvPr/>
        </p:nvPicPr>
        <p:blipFill>
          <a:blip r:embed="rId2"/>
          <a:stretch>
            <a:fillRect/>
          </a:stretch>
        </p:blipFill>
        <p:spPr>
          <a:xfrm>
            <a:off x="2545357" y="877825"/>
            <a:ext cx="6235652" cy="5299386"/>
          </a:xfrm>
          <a:prstGeom prst="rect">
            <a:avLst/>
          </a:prstGeom>
        </p:spPr>
      </p:pic>
      <p:sp>
        <p:nvSpPr>
          <p:cNvPr id="4" name="TextBox 3">
            <a:extLst>
              <a:ext uri="{FF2B5EF4-FFF2-40B4-BE49-F238E27FC236}">
                <a16:creationId xmlns:a16="http://schemas.microsoft.com/office/drawing/2014/main" id="{B0FB85F0-E9DF-E901-E39A-D54D77802973}"/>
              </a:ext>
            </a:extLst>
          </p:cNvPr>
          <p:cNvSpPr txBox="1"/>
          <p:nvPr/>
        </p:nvSpPr>
        <p:spPr>
          <a:xfrm rot="5400000">
            <a:off x="9905731" y="3296685"/>
            <a:ext cx="3039035" cy="461665"/>
          </a:xfrm>
          <a:prstGeom prst="rect">
            <a:avLst/>
          </a:prstGeom>
          <a:noFill/>
        </p:spPr>
        <p:txBody>
          <a:bodyPr wrap="square" rtlCol="0">
            <a:spAutoFit/>
          </a:bodyPr>
          <a:lstStyle/>
          <a:p>
            <a:r>
              <a:rPr lang="en-US" sz="1200"/>
              <a:t>*Image courtesy of </a:t>
            </a:r>
            <a:r>
              <a:rPr lang="en-US" sz="1200" err="1"/>
              <a:t>Phoronix</a:t>
            </a:r>
            <a:endParaRPr lang="en-US" sz="1200"/>
          </a:p>
          <a:p>
            <a:r>
              <a:rPr lang="en-US" sz="1200"/>
              <a:t>(I am too lazy to draw it myself)</a:t>
            </a:r>
          </a:p>
        </p:txBody>
      </p:sp>
    </p:spTree>
    <p:extLst>
      <p:ext uri="{BB962C8B-B14F-4D97-AF65-F5344CB8AC3E}">
        <p14:creationId xmlns:p14="http://schemas.microsoft.com/office/powerpoint/2010/main" val="1935468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4742</Words>
  <Application>Microsoft Office PowerPoint</Application>
  <PresentationFormat>Widescreen</PresentationFormat>
  <Paragraphs>401</Paragraphs>
  <Slides>36</Slides>
  <Notes>24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Aptos Display</vt:lpstr>
      <vt:lpstr>Arial</vt:lpstr>
      <vt:lpstr>Calibri</vt:lpstr>
      <vt:lpstr>Courier New</vt:lpstr>
      <vt:lpstr>Segoe UI</vt:lpstr>
      <vt:lpstr>SegoePro-Semibold</vt:lpstr>
      <vt:lpstr>Wingdings</vt:lpstr>
      <vt:lpstr>Office Theme</vt:lpstr>
      <vt:lpstr>Hypervisor-enforced Paging Translation</vt:lpstr>
      <vt:lpstr>Who I am</vt:lpstr>
      <vt:lpstr>PowerPoint Presentation</vt:lpstr>
      <vt:lpstr>PowerPoint Presentation</vt:lpstr>
      <vt:lpstr>Outline – What we are going to talk…</vt:lpstr>
      <vt:lpstr>Part 1 – Introduction</vt:lpstr>
      <vt:lpstr>… Let’s start with a recap …</vt:lpstr>
      <vt:lpstr>ROP (Return-Oriented Programming) &amp; CET</vt:lpstr>
      <vt:lpstr>ROP (Return-Oriented Programming) &amp; CET</vt:lpstr>
      <vt:lpstr>Pointer Authentication</vt:lpstr>
      <vt:lpstr>Pointer Authentication</vt:lpstr>
      <vt:lpstr>Kernel Data Protection (KDP)</vt:lpstr>
      <vt:lpstr>… Now let’s move on and introduce HLAT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HLAT is implemented in the NT kernel?</vt:lpstr>
      <vt:lpstr>Part 3 – The NT implementation</vt:lpstr>
      <vt:lpstr>SkTool</vt:lpstr>
      <vt:lpstr>Private and shared pages</vt:lpstr>
      <vt:lpstr>Normal Table Entry (NTE)</vt:lpstr>
      <vt:lpstr>How the black magic work – the born of HVPT</vt:lpstr>
      <vt:lpstr>Session space, problems and solutions…</vt:lpstr>
      <vt:lpstr>Session space</vt:lpstr>
      <vt:lpstr>Resources</vt:lpstr>
      <vt:lpstr>We are hiring talented people</vt:lpstr>
      <vt:lpstr>Thanks for Attending Recon!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Hypervisor-enforced Paging Translation</dc:title>
  <dc:creator>Satoshi Tanda</dc:creator>
  <cp:lastModifiedBy>AaLl86 -</cp:lastModifiedBy>
  <cp:revision>1</cp:revision>
  <dcterms:created xsi:type="dcterms:W3CDTF">2024-06-15T15:53:02Z</dcterms:created>
  <dcterms:modified xsi:type="dcterms:W3CDTF">2024-06-30T00:42:10Z</dcterms:modified>
</cp:coreProperties>
</file>